
<file path=[Content_Types].xml><?xml version="1.0" encoding="utf-8"?>
<Types xmlns="http://schemas.openxmlformats.org/package/2006/content-types">
  <Default Extension="vml" ContentType="application/vnd.openxmlformats-officedocument.vmlDrawing"/>
  <Default Extension="jpeg" ContentType="image/jpeg"/>
  <Default Extension="png" ContentType="image/png"/>
  <Default Extension="gif" ContentType="image/gif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activeX/activeX1.bin" ContentType="application/vnd.ms-office.activeX"/>
  <Override PartName="/ppt/activeX/activeX1.xml" ContentType="application/vnd.ms-office.activeX+xml"/>
  <Override PartName="/ppt/activeX/activeX10.bin" ContentType="application/vnd.ms-office.activeX"/>
  <Override PartName="/ppt/activeX/activeX10.xml" ContentType="application/vnd.ms-office.activeX+xml"/>
  <Override PartName="/ppt/activeX/activeX11.bin" ContentType="application/vnd.ms-office.activeX"/>
  <Override PartName="/ppt/activeX/activeX11.xml" ContentType="application/vnd.ms-office.activeX+xml"/>
  <Override PartName="/ppt/activeX/activeX12.bin" ContentType="application/vnd.ms-office.activeX"/>
  <Override PartName="/ppt/activeX/activeX12.xml" ContentType="application/vnd.ms-office.activeX+xml"/>
  <Override PartName="/ppt/activeX/activeX13.bin" ContentType="application/vnd.ms-office.activeX"/>
  <Override PartName="/ppt/activeX/activeX13.xml" ContentType="application/vnd.ms-office.activeX+xml"/>
  <Override PartName="/ppt/activeX/activeX2.bin" ContentType="application/vnd.ms-office.activeX"/>
  <Override PartName="/ppt/activeX/activeX2.xml" ContentType="application/vnd.ms-office.activeX+xml"/>
  <Override PartName="/ppt/activeX/activeX3.bin" ContentType="application/vnd.ms-office.activeX"/>
  <Override PartName="/ppt/activeX/activeX3.xml" ContentType="application/vnd.ms-office.activeX+xml"/>
  <Override PartName="/ppt/activeX/activeX4.bin" ContentType="application/vnd.ms-office.activeX"/>
  <Override PartName="/ppt/activeX/activeX4.xml" ContentType="application/vnd.ms-office.activeX+xml"/>
  <Override PartName="/ppt/activeX/activeX5.bin" ContentType="application/vnd.ms-office.activeX"/>
  <Override PartName="/ppt/activeX/activeX5.xml" ContentType="application/vnd.ms-office.activeX+xml"/>
  <Override PartName="/ppt/activeX/activeX6.bin" ContentType="application/vnd.ms-office.activeX"/>
  <Override PartName="/ppt/activeX/activeX6.xml" ContentType="application/vnd.ms-office.activeX+xml"/>
  <Override PartName="/ppt/activeX/activeX7.bin" ContentType="application/vnd.ms-office.activeX"/>
  <Override PartName="/ppt/activeX/activeX7.xml" ContentType="application/vnd.ms-office.activeX+xml"/>
  <Override PartName="/ppt/activeX/activeX8.bin" ContentType="application/vnd.ms-office.activeX"/>
  <Override PartName="/ppt/activeX/activeX8.xml" ContentType="application/vnd.ms-office.activeX+xml"/>
  <Override PartName="/ppt/activeX/activeX9.bin" ContentType="application/vnd.ms-office.activeX"/>
  <Override PartName="/ppt/activeX/activeX9.xml" ContentType="application/vnd.ms-office.activeX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43"/>
  </p:handoutMasterIdLst>
  <p:sldIdLst>
    <p:sldId id="256" r:id="rId3"/>
    <p:sldId id="341" r:id="rId5"/>
    <p:sldId id="378" r:id="rId6"/>
    <p:sldId id="379" r:id="rId7"/>
    <p:sldId id="380" r:id="rId8"/>
    <p:sldId id="381" r:id="rId9"/>
    <p:sldId id="385" r:id="rId10"/>
    <p:sldId id="393" r:id="rId11"/>
    <p:sldId id="377" r:id="rId12"/>
    <p:sldId id="366" r:id="rId13"/>
    <p:sldId id="386" r:id="rId14"/>
    <p:sldId id="387" r:id="rId15"/>
    <p:sldId id="388" r:id="rId16"/>
    <p:sldId id="389" r:id="rId17"/>
    <p:sldId id="390" r:id="rId18"/>
    <p:sldId id="367" r:id="rId19"/>
    <p:sldId id="397" r:id="rId20"/>
    <p:sldId id="398" r:id="rId21"/>
    <p:sldId id="399" r:id="rId22"/>
    <p:sldId id="400" r:id="rId23"/>
    <p:sldId id="401" r:id="rId24"/>
    <p:sldId id="402" r:id="rId25"/>
    <p:sldId id="403" r:id="rId26"/>
    <p:sldId id="404" r:id="rId27"/>
    <p:sldId id="405" r:id="rId28"/>
    <p:sldId id="406" r:id="rId29"/>
    <p:sldId id="407" r:id="rId30"/>
    <p:sldId id="408" r:id="rId31"/>
    <p:sldId id="409" r:id="rId32"/>
    <p:sldId id="410" r:id="rId33"/>
    <p:sldId id="411" r:id="rId34"/>
    <p:sldId id="412" r:id="rId35"/>
    <p:sldId id="414" r:id="rId36"/>
    <p:sldId id="347" r:id="rId37"/>
    <p:sldId id="270" r:id="rId38"/>
    <p:sldId id="349" r:id="rId39"/>
    <p:sldId id="351" r:id="rId40"/>
    <p:sldId id="413" r:id="rId41"/>
    <p:sldId id="395" r:id="rId42"/>
  </p:sldIdLst>
  <p:sldSz cx="9144000" cy="5143500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00FF"/>
    <a:srgbClr val="99FF33"/>
    <a:srgbClr val="669900"/>
    <a:srgbClr val="99CC00"/>
    <a:srgbClr val="FFFFFF"/>
    <a:srgbClr val="CC33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3163"/>
    <p:restoredTop sz="97210"/>
  </p:normalViewPr>
  <p:slideViewPr>
    <p:cSldViewPr snapToGrid="0" showGuides="1">
      <p:cViewPr varScale="1">
        <p:scale>
          <a:sx n="87" d="100"/>
          <a:sy n="87" d="100"/>
        </p:scale>
        <p:origin x="-84" y="-33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6" Type="http://schemas.openxmlformats.org/officeDocument/2006/relationships/tableStyles" Target="tableStyles.xml"/><Relationship Id="rId45" Type="http://schemas.openxmlformats.org/officeDocument/2006/relationships/viewProps" Target="viewProps.xml"/><Relationship Id="rId44" Type="http://schemas.openxmlformats.org/officeDocument/2006/relationships/presProps" Target="presProps.xml"/><Relationship Id="rId43" Type="http://schemas.openxmlformats.org/officeDocument/2006/relationships/handoutMaster" Target="handoutMasters/handoutMaster1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10.xml.rels><?xml version="1.0" encoding="UTF-8" standalone="yes"?>
<Relationships xmlns="http://schemas.openxmlformats.org/package/2006/relationships"><Relationship Id="rId1" Type="http://schemas.microsoft.com/office/2006/relationships/activeXControlBinary" Target="activeX10.bin"/></Relationships>
</file>

<file path=ppt/activeX/_rels/activeX11.xml.rels><?xml version="1.0" encoding="UTF-8" standalone="yes"?>
<Relationships xmlns="http://schemas.openxmlformats.org/package/2006/relationships"><Relationship Id="rId1" Type="http://schemas.microsoft.com/office/2006/relationships/activeXControlBinary" Target="activeX11.bin"/></Relationships>
</file>

<file path=ppt/activeX/_rels/activeX12.xml.rels><?xml version="1.0" encoding="UTF-8" standalone="yes"?>
<Relationships xmlns="http://schemas.openxmlformats.org/package/2006/relationships"><Relationship Id="rId1" Type="http://schemas.microsoft.com/office/2006/relationships/activeXControlBinary" Target="activeX12.bin"/></Relationships>
</file>

<file path=ppt/activeX/_rels/activeX13.xml.rels><?xml version="1.0" encoding="UTF-8" standalone="yes"?>
<Relationships xmlns="http://schemas.openxmlformats.org/package/2006/relationships"><Relationship Id="rId1" Type="http://schemas.microsoft.com/office/2006/relationships/activeXControlBinary" Target="activeX13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_rels/activeX4.xml.rels><?xml version="1.0" encoding="UTF-8" standalone="yes"?>
<Relationships xmlns="http://schemas.openxmlformats.org/package/2006/relationships"><Relationship Id="rId1" Type="http://schemas.microsoft.com/office/2006/relationships/activeXControlBinary" Target="activeX4.bin"/></Relationships>
</file>

<file path=ppt/activeX/_rels/activeX5.xml.rels><?xml version="1.0" encoding="UTF-8" standalone="yes"?>
<Relationships xmlns="http://schemas.openxmlformats.org/package/2006/relationships"><Relationship Id="rId1" Type="http://schemas.microsoft.com/office/2006/relationships/activeXControlBinary" Target="activeX5.bin"/></Relationships>
</file>

<file path=ppt/activeX/_rels/activeX6.xml.rels><?xml version="1.0" encoding="UTF-8" standalone="yes"?>
<Relationships xmlns="http://schemas.openxmlformats.org/package/2006/relationships"><Relationship Id="rId1" Type="http://schemas.microsoft.com/office/2006/relationships/activeXControlBinary" Target="activeX6.bin"/></Relationships>
</file>

<file path=ppt/activeX/_rels/activeX7.xml.rels><?xml version="1.0" encoding="UTF-8" standalone="yes"?>
<Relationships xmlns="http://schemas.openxmlformats.org/package/2006/relationships"><Relationship Id="rId1" Type="http://schemas.microsoft.com/office/2006/relationships/activeXControlBinary" Target="activeX7.bin"/></Relationships>
</file>

<file path=ppt/activeX/_rels/activeX8.xml.rels><?xml version="1.0" encoding="UTF-8" standalone="yes"?>
<Relationships xmlns="http://schemas.openxmlformats.org/package/2006/relationships"><Relationship Id="rId1" Type="http://schemas.microsoft.com/office/2006/relationships/activeXControlBinary" Target="activeX8.bin"/></Relationships>
</file>

<file path=ppt/activeX/_rels/activeX9.xml.rels><?xml version="1.0" encoding="UTF-8" standalone="yes"?>
<Relationships xmlns="http://schemas.openxmlformats.org/package/2006/relationships"><Relationship Id="rId1" Type="http://schemas.microsoft.com/office/2006/relationships/activeXControlBinary" Target="activeX9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10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1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1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13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4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5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6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7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8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9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44036" name="页脚占位符 4"/>
          <p:cNvSpPr txBox="1"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r>
              <a:rPr lang="zh-CN" altLang="en-US" sz="1200" dirty="0"/>
              <a:t>状元成才路</a:t>
            </a:r>
            <a:endParaRPr lang="zh-CN" altLang="en-US" sz="1200" dirty="0"/>
          </a:p>
        </p:txBody>
      </p:sp>
      <p:sp>
        <p:nvSpPr>
          <p:cNvPr id="44037" name="页眉占位符 5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zh-CN" altLang="en-US" sz="1200" dirty="0"/>
              <a:t>状元成才路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4505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45060" name="页脚占位符 1"/>
          <p:cNvSpPr txBox="1"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r>
              <a:rPr lang="zh-CN" altLang="en-US" sz="1200" dirty="0"/>
              <a:t>状元成才路</a:t>
            </a:r>
            <a:endParaRPr lang="zh-CN" altLang="en-US" sz="1200" dirty="0"/>
          </a:p>
        </p:txBody>
      </p:sp>
      <p:sp>
        <p:nvSpPr>
          <p:cNvPr id="45061" name="页眉占位符 2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zh-CN" altLang="en-US" sz="1200" dirty="0"/>
              <a:t>状元成才路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46084" name="页脚占位符 1"/>
          <p:cNvSpPr txBox="1"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r>
              <a:rPr lang="zh-CN" altLang="en-US" sz="1200" dirty="0"/>
              <a:t>状元成才路</a:t>
            </a:r>
            <a:endParaRPr lang="zh-CN" altLang="en-US" sz="1200" dirty="0"/>
          </a:p>
        </p:txBody>
      </p:sp>
      <p:sp>
        <p:nvSpPr>
          <p:cNvPr id="46085" name="页眉占位符 2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zh-CN" altLang="en-US" sz="1200" dirty="0"/>
              <a:t>状元成才路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47108" name="页脚占位符 1"/>
          <p:cNvSpPr txBox="1"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r>
              <a:rPr lang="zh-CN" altLang="en-US" sz="1200" dirty="0"/>
              <a:t>状元成才路</a:t>
            </a:r>
            <a:endParaRPr lang="zh-CN" altLang="en-US" sz="1200" dirty="0"/>
          </a:p>
        </p:txBody>
      </p:sp>
      <p:sp>
        <p:nvSpPr>
          <p:cNvPr id="47109" name="页眉占位符 2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zh-CN" altLang="en-US" sz="1200" dirty="0"/>
              <a:t>状元成才路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130" name="页眉占位符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zh-CN" sz="1200" dirty="0"/>
          </a:p>
        </p:txBody>
      </p:sp>
      <p:sp>
        <p:nvSpPr>
          <p:cNvPr id="48131" name="页脚占位符 5"/>
          <p:cNvSpPr txBox="1"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zh-CN" altLang="zh-CN" sz="1200" dirty="0"/>
          </a:p>
        </p:txBody>
      </p:sp>
      <p:sp>
        <p:nvSpPr>
          <p:cNvPr id="48132" name="Rectangle 2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48133" name="Rectangle 3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5" cstate="print">
            <a:lum/>
          </a:blip>
          <a:srcRect/>
          <a:stretch>
            <a:fillRect t="-10000" b="-30000"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14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8.png"/><Relationship Id="rId2" Type="http://schemas.openxmlformats.org/officeDocument/2006/relationships/hyperlink" Target="http://www.kjzhan.com/ruanjian/50566.html" TargetMode="External"/><Relationship Id="rId1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0.png"/><Relationship Id="rId1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1.wmf"/><Relationship Id="rId1" Type="http://schemas.openxmlformats.org/officeDocument/2006/relationships/control" Target="../activeX/activeX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2.wmf"/><Relationship Id="rId1" Type="http://schemas.openxmlformats.org/officeDocument/2006/relationships/control" Target="../activeX/activeX2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3.v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2.wmf"/><Relationship Id="rId1" Type="http://schemas.openxmlformats.org/officeDocument/2006/relationships/control" Target="../activeX/activeX3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4.v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2.wmf"/><Relationship Id="rId1" Type="http://schemas.openxmlformats.org/officeDocument/2006/relationships/control" Target="../activeX/activeX4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5.v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2.wmf"/><Relationship Id="rId1" Type="http://schemas.openxmlformats.org/officeDocument/2006/relationships/control" Target="../activeX/activeX5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6.v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2.wmf"/><Relationship Id="rId1" Type="http://schemas.openxmlformats.org/officeDocument/2006/relationships/control" Target="../activeX/activeX6.xm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7.v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2.wmf"/><Relationship Id="rId1" Type="http://schemas.openxmlformats.org/officeDocument/2006/relationships/control" Target="../activeX/activeX7.xml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8.v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2.wmf"/><Relationship Id="rId1" Type="http://schemas.openxmlformats.org/officeDocument/2006/relationships/control" Target="../activeX/activeX8.xml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9.v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2.wmf"/><Relationship Id="rId1" Type="http://schemas.openxmlformats.org/officeDocument/2006/relationships/control" Target="../activeX/activeX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0.png"/><Relationship Id="rId1" Type="http://schemas.openxmlformats.org/officeDocument/2006/relationships/image" Target="../media/image19.jpe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0.v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2.wmf"/><Relationship Id="rId1" Type="http://schemas.openxmlformats.org/officeDocument/2006/relationships/control" Target="../activeX/activeX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1.v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2.wmf"/><Relationship Id="rId1" Type="http://schemas.openxmlformats.org/officeDocument/2006/relationships/control" Target="../activeX/activeX11.xml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2.v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2.wmf"/><Relationship Id="rId1" Type="http://schemas.openxmlformats.org/officeDocument/2006/relationships/control" Target="../activeX/activeX12.xml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3.v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2.wmf"/><Relationship Id="rId1" Type="http://schemas.openxmlformats.org/officeDocument/2006/relationships/control" Target="../activeX/activeX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6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9.jpeg"/><Relationship Id="rId1" Type="http://schemas.openxmlformats.org/officeDocument/2006/relationships/image" Target="../media/image28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0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图片 7" descr="iii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88" y="0"/>
            <a:ext cx="9140825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副标题 2"/>
          <p:cNvSpPr txBox="1"/>
          <p:nvPr/>
        </p:nvSpPr>
        <p:spPr>
          <a:xfrm>
            <a:off x="2901950" y="3262313"/>
            <a:ext cx="5381625" cy="4381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0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二年级上册语文</a:t>
            </a:r>
            <a:endParaRPr lang="zh-CN" altLang="en-US" sz="20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40" name="标题 1"/>
          <p:cNvSpPr txBox="1"/>
          <p:nvPr/>
        </p:nvSpPr>
        <p:spPr>
          <a:xfrm>
            <a:off x="2770188" y="2346325"/>
            <a:ext cx="5381625" cy="828675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语文园地一</a:t>
            </a:r>
            <a:endParaRPr lang="zh-CN" altLang="en-US" sz="40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914650" y="3108325"/>
            <a:ext cx="4546600" cy="0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3554" name="Picture 2" descr="E:\孙巧灵\2016秋上\上课课件\制作\R一语上\人一语大课堂（正文）\字词句运用新.t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3675" y="385763"/>
            <a:ext cx="2524125" cy="485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5" name="矩形 1"/>
          <p:cNvSpPr/>
          <p:nvPr/>
        </p:nvSpPr>
        <p:spPr>
          <a:xfrm>
            <a:off x="350838" y="1112838"/>
            <a:ext cx="8128000" cy="12747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457200" indent="-457200" eaLnBrk="1" hangingPunct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体会每组加点词的不同意思，选一组演一演。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3556" name="组合 7"/>
          <p:cNvGrpSpPr/>
          <p:nvPr/>
        </p:nvGrpSpPr>
        <p:grpSpPr>
          <a:xfrm>
            <a:off x="1162050" y="2551113"/>
            <a:ext cx="1643063" cy="1427162"/>
            <a:chOff x="1161908" y="2550695"/>
            <a:chExt cx="1643170" cy="1426850"/>
          </a:xfrm>
        </p:grpSpPr>
        <p:sp>
          <p:nvSpPr>
            <p:cNvPr id="2" name="圆角矩形 1"/>
            <p:cNvSpPr/>
            <p:nvPr/>
          </p:nvSpPr>
          <p:spPr>
            <a:xfrm>
              <a:off x="1161908" y="2550695"/>
              <a:ext cx="1643170" cy="1341144"/>
            </a:xfrm>
            <a:prstGeom prst="roundRect">
              <a:avLst/>
            </a:prstGeom>
            <a:noFill/>
            <a:ln>
              <a:solidFill>
                <a:srgbClr val="00B0F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迎上去</a:t>
              </a: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追上去</a:t>
              </a: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371472" y="2987162"/>
              <a:ext cx="442942" cy="3999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·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1371472" y="3577582"/>
              <a:ext cx="442942" cy="3999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·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grpSp>
        <p:nvGrpSpPr>
          <p:cNvPr id="23557" name="组合 8"/>
          <p:cNvGrpSpPr/>
          <p:nvPr/>
        </p:nvGrpSpPr>
        <p:grpSpPr>
          <a:xfrm>
            <a:off x="3663950" y="2551113"/>
            <a:ext cx="1643063" cy="1455737"/>
            <a:chOff x="3664477" y="2550695"/>
            <a:chExt cx="1643170" cy="1455935"/>
          </a:xfrm>
        </p:grpSpPr>
        <p:sp>
          <p:nvSpPr>
            <p:cNvPr id="17" name="圆角矩形 16"/>
            <p:cNvSpPr/>
            <p:nvPr/>
          </p:nvSpPr>
          <p:spPr>
            <a:xfrm>
              <a:off x="3664477" y="2550695"/>
              <a:ext cx="1643170" cy="1340032"/>
            </a:xfrm>
            <a:prstGeom prst="roundRect">
              <a:avLst/>
            </a:prstGeom>
            <a:noFill/>
            <a:ln>
              <a:solidFill>
                <a:srgbClr val="00B0F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穿衣裳</a:t>
              </a:r>
              <a:endPara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披红袍</a:t>
              </a: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3861340" y="2992080"/>
              <a:ext cx="442942" cy="4001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·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3896267" y="3606526"/>
              <a:ext cx="442942" cy="4001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·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grpSp>
        <p:nvGrpSpPr>
          <p:cNvPr id="23558" name="组合 9"/>
          <p:cNvGrpSpPr/>
          <p:nvPr/>
        </p:nvGrpSpPr>
        <p:grpSpPr>
          <a:xfrm>
            <a:off x="6070600" y="2551113"/>
            <a:ext cx="1643063" cy="1470025"/>
            <a:chOff x="6070792" y="2550694"/>
            <a:chExt cx="1643170" cy="1469686"/>
          </a:xfrm>
        </p:grpSpPr>
        <p:sp>
          <p:nvSpPr>
            <p:cNvPr id="18" name="圆角矩形 17"/>
            <p:cNvSpPr/>
            <p:nvPr/>
          </p:nvSpPr>
          <p:spPr>
            <a:xfrm>
              <a:off x="6070792" y="2550694"/>
              <a:ext cx="1643170" cy="1341128"/>
            </a:xfrm>
            <a:prstGeom prst="roundRect">
              <a:avLst/>
            </a:prstGeom>
            <a:noFill/>
            <a:ln>
              <a:solidFill>
                <a:srgbClr val="00B0F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甩甩头</a:t>
              </a:r>
              <a:endPara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摇摇头</a:t>
              </a: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6302582" y="3017311"/>
              <a:ext cx="442942" cy="3999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·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6315283" y="3620422"/>
              <a:ext cx="442942" cy="3999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·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6729648" y="3017311"/>
              <a:ext cx="442941" cy="3999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·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6743936" y="3620422"/>
              <a:ext cx="442942" cy="3999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·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4578" name="组合 7"/>
          <p:cNvGrpSpPr/>
          <p:nvPr/>
        </p:nvGrpSpPr>
        <p:grpSpPr>
          <a:xfrm>
            <a:off x="492125" y="596900"/>
            <a:ext cx="1643063" cy="1427163"/>
            <a:chOff x="1161908" y="2550695"/>
            <a:chExt cx="1643170" cy="1426850"/>
          </a:xfrm>
        </p:grpSpPr>
        <p:sp>
          <p:nvSpPr>
            <p:cNvPr id="2" name="圆角矩形 1"/>
            <p:cNvSpPr/>
            <p:nvPr/>
          </p:nvSpPr>
          <p:spPr>
            <a:xfrm>
              <a:off x="1161908" y="2550695"/>
              <a:ext cx="1643170" cy="1341144"/>
            </a:xfrm>
            <a:prstGeom prst="roundRect">
              <a:avLst/>
            </a:prstGeom>
            <a:noFill/>
            <a:ln>
              <a:solidFill>
                <a:srgbClr val="00B0F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迎上去</a:t>
              </a: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追上去</a:t>
              </a: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371472" y="2987162"/>
              <a:ext cx="442942" cy="39996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·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1371472" y="3577583"/>
              <a:ext cx="442942" cy="39996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·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2344738" y="330200"/>
            <a:ext cx="5964238" cy="18653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“迎上去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”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表示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很高兴或很兴奋地过去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；“追上去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”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是表示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很快或有意地跑过去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grpSp>
        <p:nvGrpSpPr>
          <p:cNvPr id="24580" name="组合 18"/>
          <p:cNvGrpSpPr/>
          <p:nvPr/>
        </p:nvGrpSpPr>
        <p:grpSpPr>
          <a:xfrm>
            <a:off x="492125" y="2825750"/>
            <a:ext cx="1643063" cy="1455738"/>
            <a:chOff x="3664477" y="2550695"/>
            <a:chExt cx="1643170" cy="1455935"/>
          </a:xfrm>
        </p:grpSpPr>
        <p:sp>
          <p:nvSpPr>
            <p:cNvPr id="20" name="圆角矩形 19"/>
            <p:cNvSpPr/>
            <p:nvPr/>
          </p:nvSpPr>
          <p:spPr>
            <a:xfrm>
              <a:off x="3664477" y="2550695"/>
              <a:ext cx="1643170" cy="1340031"/>
            </a:xfrm>
            <a:prstGeom prst="roundRect">
              <a:avLst/>
            </a:prstGeom>
            <a:noFill/>
            <a:ln>
              <a:solidFill>
                <a:srgbClr val="00B0F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穿衣裳</a:t>
              </a:r>
              <a:endPara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披红袍</a:t>
              </a: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3861340" y="2992080"/>
              <a:ext cx="442942" cy="4001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·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3896267" y="3606526"/>
              <a:ext cx="442942" cy="4001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·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2332038" y="2495550"/>
            <a:ext cx="6056313" cy="18653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“穿”是把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衣服鞋袜等物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套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在身体上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；“披”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是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覆盖或搭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在肩背上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" name="矩形 29"/>
          <p:cNvSpPr/>
          <p:nvPr/>
        </p:nvSpPr>
        <p:spPr>
          <a:xfrm>
            <a:off x="2324100" y="1395413"/>
            <a:ext cx="6578600" cy="18653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“甩甩头”是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前后摆动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；“摇摇头”是把头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左右摇动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，表示否定或阻止。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grpSp>
        <p:nvGrpSpPr>
          <p:cNvPr id="25603" name="组合 11"/>
          <p:cNvGrpSpPr/>
          <p:nvPr/>
        </p:nvGrpSpPr>
        <p:grpSpPr>
          <a:xfrm>
            <a:off x="457200" y="1296988"/>
            <a:ext cx="1643063" cy="1470025"/>
            <a:chOff x="6070792" y="2550694"/>
            <a:chExt cx="1643170" cy="1469686"/>
          </a:xfrm>
        </p:grpSpPr>
        <p:sp>
          <p:nvSpPr>
            <p:cNvPr id="13" name="圆角矩形 12"/>
            <p:cNvSpPr/>
            <p:nvPr/>
          </p:nvSpPr>
          <p:spPr>
            <a:xfrm>
              <a:off x="6070792" y="2550694"/>
              <a:ext cx="1643170" cy="1341128"/>
            </a:xfrm>
            <a:prstGeom prst="roundRect">
              <a:avLst/>
            </a:prstGeom>
            <a:noFill/>
            <a:ln>
              <a:solidFill>
                <a:srgbClr val="00B0F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甩甩头</a:t>
              </a:r>
              <a:endPara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摇摇头</a:t>
              </a: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6302582" y="3017311"/>
              <a:ext cx="442942" cy="3999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·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6315283" y="3620422"/>
              <a:ext cx="442942" cy="3999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·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6729648" y="3017311"/>
              <a:ext cx="442941" cy="3999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·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6743936" y="3620422"/>
              <a:ext cx="442942" cy="3999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·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pic>
        <p:nvPicPr>
          <p:cNvPr id="25604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41538" y="962025"/>
            <a:ext cx="773112" cy="8842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5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0975" y="2986088"/>
            <a:ext cx="2032000" cy="16303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矩形 1"/>
          <p:cNvSpPr/>
          <p:nvPr/>
        </p:nvSpPr>
        <p:spPr>
          <a:xfrm>
            <a:off x="512763" y="739775"/>
            <a:ext cx="8185150" cy="6842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457200" indent="-457200" eaLnBrk="1" hangingPunct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读一读，用加点的词语说说你的日常生活。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6627" name="组合 4"/>
          <p:cNvGrpSpPr/>
          <p:nvPr/>
        </p:nvGrpSpPr>
        <p:grpSpPr>
          <a:xfrm>
            <a:off x="642938" y="1552575"/>
            <a:ext cx="7931150" cy="1395413"/>
            <a:chOff x="563510" y="2460507"/>
            <a:chExt cx="8128074" cy="1395714"/>
          </a:xfrm>
        </p:grpSpPr>
        <p:sp>
          <p:nvSpPr>
            <p:cNvPr id="26635" name="矩形 1"/>
            <p:cNvSpPr/>
            <p:nvPr/>
          </p:nvSpPr>
          <p:spPr>
            <a:xfrm>
              <a:off x="563510" y="2460507"/>
              <a:ext cx="8128074" cy="127447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marL="457200" indent="-457200" eaLnBrk="1" hangingPunct="1">
                <a:lnSpc>
                  <a:spcPct val="120000"/>
                </a:lnSpc>
                <a:buFont typeface="Wingdings" panose="05000000000000000000" pitchFamily="2" charset="2"/>
                <a:buChar char="u"/>
              </a:pPr>
              <a:r>
                <a:rPr lang="zh-CN" altLang="en-US" sz="3200" b="1" dirty="0">
                  <a:latin typeface="楷体_GB2312" pitchFamily="49" charset="-122"/>
                  <a:ea typeface="楷体_GB2312" pitchFamily="49" charset="-122"/>
                </a:rPr>
                <a:t>我的脾气可怪了，有时候我很温和，有时候我却很暴躁。</a:t>
              </a:r>
              <a:endParaRPr lang="zh-CN" altLang="en-US" sz="3200" b="1" dirty="0">
                <a:latin typeface="楷体_GB2312" pitchFamily="49" charset="-122"/>
                <a:ea typeface="楷体_GB2312" pitchFamily="49" charset="-122"/>
              </a:endParaRPr>
            </a:p>
          </p:txBody>
        </p:sp>
        <p:grpSp>
          <p:nvGrpSpPr>
            <p:cNvPr id="26636" name="组合 2"/>
            <p:cNvGrpSpPr/>
            <p:nvPr/>
          </p:nvGrpSpPr>
          <p:grpSpPr>
            <a:xfrm>
              <a:off x="4446649" y="2889082"/>
              <a:ext cx="1287481" cy="401592"/>
              <a:chOff x="4446649" y="2889082"/>
              <a:chExt cx="1287481" cy="401592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4446958" y="2889224"/>
                <a:ext cx="442521" cy="4001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+mn-ea"/>
                    <a:ea typeface="+mn-ea"/>
                    <a:cs typeface="+mn-cs"/>
                  </a:rPr>
                  <a:t>·</a:t>
                </a:r>
                <a:endPara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endParaRP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4848807" y="2889224"/>
                <a:ext cx="442521" cy="4001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+mn-ea"/>
                    <a:ea typeface="+mn-ea"/>
                    <a:cs typeface="+mn-cs"/>
                  </a:rPr>
                  <a:t>·</a:t>
                </a:r>
                <a:endPara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endParaRP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5291329" y="2890812"/>
                <a:ext cx="442521" cy="4001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+mn-ea"/>
                    <a:ea typeface="+mn-ea"/>
                    <a:cs typeface="+mn-cs"/>
                  </a:rPr>
                  <a:t>·</a:t>
                </a:r>
                <a:endPara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endParaRPr>
              </a:p>
            </p:txBody>
          </p:sp>
        </p:grpSp>
        <p:grpSp>
          <p:nvGrpSpPr>
            <p:cNvPr id="26637" name="组合 29"/>
            <p:cNvGrpSpPr/>
            <p:nvPr/>
          </p:nvGrpSpPr>
          <p:grpSpPr>
            <a:xfrm>
              <a:off x="1108682" y="2857336"/>
              <a:ext cx="7135389" cy="990043"/>
              <a:chOff x="-2170782" y="2889039"/>
              <a:chExt cx="7135389" cy="990043"/>
            </a:xfrm>
          </p:grpSpPr>
          <p:sp>
            <p:nvSpPr>
              <p:cNvPr id="31" name="矩形 30"/>
              <p:cNvSpPr/>
              <p:nvPr/>
            </p:nvSpPr>
            <p:spPr>
              <a:xfrm>
                <a:off x="4522196" y="2889171"/>
                <a:ext cx="442521" cy="4001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+mn-ea"/>
                    <a:ea typeface="+mn-ea"/>
                    <a:cs typeface="+mn-cs"/>
                  </a:rPr>
                  <a:t>·</a:t>
                </a:r>
                <a:endPara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endParaRP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-2170938" y="3478261"/>
                <a:ext cx="442521" cy="4001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+mn-ea"/>
                    <a:ea typeface="+mn-ea"/>
                    <a:cs typeface="+mn-cs"/>
                  </a:rPr>
                  <a:t>·</a:t>
                </a:r>
                <a:endPara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endParaRPr>
              </a:p>
            </p:txBody>
          </p:sp>
        </p:grpSp>
        <p:sp>
          <p:nvSpPr>
            <p:cNvPr id="34" name="矩形 33"/>
            <p:cNvSpPr/>
            <p:nvPr/>
          </p:nvSpPr>
          <p:spPr>
            <a:xfrm>
              <a:off x="1512002" y="3456085"/>
              <a:ext cx="444149" cy="4001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·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grpSp>
        <p:nvGrpSpPr>
          <p:cNvPr id="26628" name="组合 34"/>
          <p:cNvGrpSpPr/>
          <p:nvPr/>
        </p:nvGrpSpPr>
        <p:grpSpPr>
          <a:xfrm>
            <a:off x="677863" y="2908300"/>
            <a:ext cx="7886700" cy="1863725"/>
            <a:chOff x="563510" y="2460507"/>
            <a:chExt cx="8082036" cy="1865126"/>
          </a:xfrm>
        </p:grpSpPr>
        <p:sp>
          <p:nvSpPr>
            <p:cNvPr id="26629" name="矩形 1"/>
            <p:cNvSpPr/>
            <p:nvPr/>
          </p:nvSpPr>
          <p:spPr>
            <a:xfrm>
              <a:off x="563510" y="2460507"/>
              <a:ext cx="8082036" cy="186512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marL="457200" indent="-457200" eaLnBrk="1" hangingPunct="1">
                <a:lnSpc>
                  <a:spcPct val="120000"/>
                </a:lnSpc>
                <a:buFont typeface="Wingdings" panose="05000000000000000000" pitchFamily="2" charset="2"/>
                <a:buChar char="u"/>
              </a:pPr>
              <a:r>
                <a:rPr lang="zh-CN" altLang="en-US" sz="3200" b="1" dirty="0">
                  <a:latin typeface="楷体_GB2312" pitchFamily="49" charset="-122"/>
                  <a:ea typeface="楷体_GB2312" pitchFamily="49" charset="-122"/>
                </a:rPr>
                <a:t>平常我在池子里睡觉，在小溪里散步，在江河里奔跑，在海洋里跳舞、唱歌、开大会。</a:t>
              </a:r>
              <a:endParaRPr lang="zh-CN" altLang="en-US" sz="3200" b="1" dirty="0">
                <a:latin typeface="楷体_GB2312" pitchFamily="49" charset="-122"/>
                <a:ea typeface="楷体_GB2312" pitchFamily="49" charset="-122"/>
              </a:endParaRPr>
            </a:p>
          </p:txBody>
        </p:sp>
        <p:grpSp>
          <p:nvGrpSpPr>
            <p:cNvPr id="26630" name="组合 36"/>
            <p:cNvGrpSpPr/>
            <p:nvPr/>
          </p:nvGrpSpPr>
          <p:grpSpPr>
            <a:xfrm>
              <a:off x="2379878" y="2857497"/>
              <a:ext cx="3279464" cy="433434"/>
              <a:chOff x="2379878" y="2857497"/>
              <a:chExt cx="3279464" cy="433434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2380666" y="2857680"/>
                <a:ext cx="442495" cy="4003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+mn-ea"/>
                    <a:ea typeface="+mn-ea"/>
                    <a:cs typeface="+mn-cs"/>
                  </a:rPr>
                  <a:t>·</a:t>
                </a:r>
                <a:endPara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endParaRPr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5216212" y="2891043"/>
                <a:ext cx="442495" cy="4003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+mn-ea"/>
                    <a:ea typeface="+mn-ea"/>
                    <a:cs typeface="+mn-cs"/>
                  </a:rPr>
                  <a:t>·</a:t>
                </a:r>
                <a:endPara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endParaRPr>
              </a:p>
            </p:txBody>
          </p:sp>
        </p:grpSp>
        <p:sp>
          <p:nvSpPr>
            <p:cNvPr id="41" name="矩形 40"/>
            <p:cNvSpPr/>
            <p:nvPr/>
          </p:nvSpPr>
          <p:spPr>
            <a:xfrm>
              <a:off x="1147537" y="3467739"/>
              <a:ext cx="442495" cy="40035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·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4061171" y="3521754"/>
              <a:ext cx="444121" cy="40035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·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矩形 1"/>
          <p:cNvSpPr/>
          <p:nvPr/>
        </p:nvSpPr>
        <p:spPr>
          <a:xfrm>
            <a:off x="1924050" y="465138"/>
            <a:ext cx="5273675" cy="669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</a:pP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有时候</a:t>
            </a:r>
            <a:r>
              <a:rPr lang="en-US" altLang="zh-CN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……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有时候</a:t>
            </a:r>
            <a:r>
              <a:rPr lang="en-US" altLang="zh-CN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……</a:t>
            </a:r>
            <a:endParaRPr lang="zh-CN" altLang="en-US" sz="36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1663" y="1277938"/>
            <a:ext cx="7920037" cy="3200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514350" indent="-514350" hangingPunct="1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我过生日时，爸爸妈妈有时候给我包饺子，有时候给我买生日蛋糕。</a:t>
            </a:r>
            <a:endParaRPr lang="en-US" altLang="zh-CN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pPr marL="514350" indent="-514350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我有时候喜欢热闹，有时候喜欢安静。</a:t>
            </a:r>
            <a:endParaRPr lang="en-US" altLang="zh-CN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pPr marL="514350" indent="-514350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月亮有时候像一把镰刀，有时候像一面镜子，漂亮极了。</a:t>
            </a:r>
            <a:endParaRPr lang="zh-CN" altLang="en-US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31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charRg st="31" end="4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9" end="7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charRg st="49" end="7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矩形 1"/>
          <p:cNvSpPr/>
          <p:nvPr/>
        </p:nvSpPr>
        <p:spPr>
          <a:xfrm>
            <a:off x="1631950" y="763588"/>
            <a:ext cx="6518275" cy="7572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</a:pP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在</a:t>
            </a:r>
            <a:r>
              <a:rPr lang="en-US" altLang="zh-CN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……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在</a:t>
            </a:r>
            <a:r>
              <a:rPr lang="en-US" altLang="zh-CN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……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在</a:t>
            </a:r>
            <a:r>
              <a:rPr lang="en-US" altLang="zh-CN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……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在</a:t>
            </a:r>
            <a:r>
              <a:rPr lang="en-US" altLang="zh-CN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……</a:t>
            </a:r>
            <a:endParaRPr lang="zh-CN" altLang="en-US" sz="36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7838" y="1855788"/>
            <a:ext cx="8323262" cy="11953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514350" indent="-514350" hangingPunct="1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夏天，我喜欢在草地上打滚，在小河里摸鱼，在森林里摘果子，在树阴下啃西瓜。</a:t>
            </a:r>
            <a:endParaRPr lang="en-US" altLang="zh-CN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charRg st="0" end="3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9698" name="Picture 2" descr="C:\Documents and Settings\Administrator\桌面\书写提示新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2100" y="355600"/>
            <a:ext cx="1987550" cy="457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矩形 7"/>
          <p:cNvSpPr/>
          <p:nvPr/>
        </p:nvSpPr>
        <p:spPr>
          <a:xfrm>
            <a:off x="1201738" y="3705225"/>
            <a:ext cx="7154862" cy="6048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写字时要保持正确的坐姿和执笔姿势。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9700" name="组合 46"/>
          <p:cNvGrpSpPr/>
          <p:nvPr/>
        </p:nvGrpSpPr>
        <p:grpSpPr>
          <a:xfrm>
            <a:off x="890588" y="1139825"/>
            <a:ext cx="3201987" cy="820738"/>
            <a:chOff x="2426362" y="1258055"/>
            <a:chExt cx="3203439" cy="820352"/>
          </a:xfrm>
        </p:grpSpPr>
        <p:grpSp>
          <p:nvGrpSpPr>
            <p:cNvPr id="29762" name="组合 45"/>
            <p:cNvGrpSpPr/>
            <p:nvPr/>
          </p:nvGrpSpPr>
          <p:grpSpPr>
            <a:xfrm>
              <a:off x="2426362" y="1258055"/>
              <a:ext cx="820352" cy="820352"/>
              <a:chOff x="1405636" y="1194260"/>
              <a:chExt cx="820352" cy="820352"/>
            </a:xfrm>
          </p:grpSpPr>
          <p:sp>
            <p:nvSpPr>
              <p:cNvPr id="19" name="矩形 18"/>
              <p:cNvSpPr>
                <a:spLocks noChangeAspect="1"/>
              </p:cNvSpPr>
              <p:nvPr/>
            </p:nvSpPr>
            <p:spPr>
              <a:xfrm>
                <a:off x="1405636" y="1194260"/>
                <a:ext cx="792521" cy="79179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cxnSp>
            <p:nvCxnSpPr>
              <p:cNvPr id="23" name="直接连接符 22"/>
              <p:cNvCxnSpPr/>
              <p:nvPr/>
            </p:nvCxnSpPr>
            <p:spPr>
              <a:xfrm>
                <a:off x="1434224" y="1590948"/>
                <a:ext cx="792521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/>
            </p:nvCxnSpPr>
            <p:spPr>
              <a:xfrm>
                <a:off x="1802691" y="1222822"/>
                <a:ext cx="0" cy="79179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763" name="组合 50"/>
            <p:cNvGrpSpPr/>
            <p:nvPr/>
          </p:nvGrpSpPr>
          <p:grpSpPr>
            <a:xfrm>
              <a:off x="3218362" y="1258055"/>
              <a:ext cx="820352" cy="820352"/>
              <a:chOff x="1405636" y="1194260"/>
              <a:chExt cx="820352" cy="820352"/>
            </a:xfrm>
          </p:grpSpPr>
          <p:sp>
            <p:nvSpPr>
              <p:cNvPr id="52" name="矩形 51"/>
              <p:cNvSpPr>
                <a:spLocks noChangeAspect="1"/>
              </p:cNvSpPr>
              <p:nvPr/>
            </p:nvSpPr>
            <p:spPr>
              <a:xfrm>
                <a:off x="1406157" y="1194260"/>
                <a:ext cx="790934" cy="79179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cxnSp>
            <p:nvCxnSpPr>
              <p:cNvPr id="53" name="直接连接符 52"/>
              <p:cNvCxnSpPr/>
              <p:nvPr/>
            </p:nvCxnSpPr>
            <p:spPr>
              <a:xfrm>
                <a:off x="1434745" y="1590948"/>
                <a:ext cx="790934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/>
              <p:nvPr/>
            </p:nvCxnSpPr>
            <p:spPr>
              <a:xfrm>
                <a:off x="1801625" y="1222822"/>
                <a:ext cx="0" cy="79179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764" name="组合 54"/>
            <p:cNvGrpSpPr/>
            <p:nvPr/>
          </p:nvGrpSpPr>
          <p:grpSpPr>
            <a:xfrm>
              <a:off x="4012626" y="1258055"/>
              <a:ext cx="820352" cy="820352"/>
              <a:chOff x="1405636" y="1194260"/>
              <a:chExt cx="820352" cy="820352"/>
            </a:xfrm>
          </p:grpSpPr>
          <p:sp>
            <p:nvSpPr>
              <p:cNvPr id="56" name="矩形 55"/>
              <p:cNvSpPr>
                <a:spLocks noChangeAspect="1"/>
              </p:cNvSpPr>
              <p:nvPr/>
            </p:nvSpPr>
            <p:spPr>
              <a:xfrm>
                <a:off x="1406003" y="1194260"/>
                <a:ext cx="790934" cy="79179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cxnSp>
            <p:nvCxnSpPr>
              <p:cNvPr id="57" name="直接连接符 56"/>
              <p:cNvCxnSpPr/>
              <p:nvPr/>
            </p:nvCxnSpPr>
            <p:spPr>
              <a:xfrm>
                <a:off x="1434591" y="1590948"/>
                <a:ext cx="790934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>
                <a:off x="1801470" y="1222822"/>
                <a:ext cx="0" cy="79179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765" name="组合 58"/>
            <p:cNvGrpSpPr/>
            <p:nvPr/>
          </p:nvGrpSpPr>
          <p:grpSpPr>
            <a:xfrm>
              <a:off x="4809449" y="1258055"/>
              <a:ext cx="820352" cy="820352"/>
              <a:chOff x="1405636" y="1194260"/>
              <a:chExt cx="820352" cy="820352"/>
            </a:xfrm>
          </p:grpSpPr>
          <p:sp>
            <p:nvSpPr>
              <p:cNvPr id="60" name="矩形 59"/>
              <p:cNvSpPr>
                <a:spLocks noChangeAspect="1"/>
              </p:cNvSpPr>
              <p:nvPr/>
            </p:nvSpPr>
            <p:spPr>
              <a:xfrm>
                <a:off x="1404879" y="1194260"/>
                <a:ext cx="792521" cy="79179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cxnSp>
            <p:nvCxnSpPr>
              <p:cNvPr id="61" name="直接连接符 60"/>
              <p:cNvCxnSpPr/>
              <p:nvPr/>
            </p:nvCxnSpPr>
            <p:spPr>
              <a:xfrm>
                <a:off x="1433467" y="1590948"/>
                <a:ext cx="792521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/>
              <p:cNvCxnSpPr/>
              <p:nvPr/>
            </p:nvCxnSpPr>
            <p:spPr>
              <a:xfrm>
                <a:off x="1801934" y="1222822"/>
                <a:ext cx="0" cy="79179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9701" name="矩形 48"/>
          <p:cNvSpPr/>
          <p:nvPr/>
        </p:nvSpPr>
        <p:spPr>
          <a:xfrm>
            <a:off x="935038" y="1162050"/>
            <a:ext cx="700087" cy="7080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作</a:t>
            </a:r>
            <a:endParaRPr lang="zh-CN" altLang="en-US" sz="40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9702" name="矩形 65"/>
          <p:cNvSpPr/>
          <p:nvPr/>
        </p:nvSpPr>
        <p:spPr>
          <a:xfrm>
            <a:off x="1724025" y="1162050"/>
            <a:ext cx="698500" cy="7080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楷体_GB2312" pitchFamily="49" charset="-122"/>
                <a:ea typeface="楷体_GB2312" pitchFamily="49" charset="-122"/>
              </a:rPr>
              <a:t>作</a:t>
            </a:r>
            <a:endParaRPr lang="zh-CN" altLang="en-US" sz="4000" b="1" dirty="0">
              <a:solidFill>
                <a:srgbClr val="FF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29703" name="组合 66"/>
          <p:cNvGrpSpPr/>
          <p:nvPr/>
        </p:nvGrpSpPr>
        <p:grpSpPr>
          <a:xfrm>
            <a:off x="4862513" y="1125538"/>
            <a:ext cx="3201987" cy="820737"/>
            <a:chOff x="2426362" y="1258055"/>
            <a:chExt cx="3203439" cy="820352"/>
          </a:xfrm>
        </p:grpSpPr>
        <p:grpSp>
          <p:nvGrpSpPr>
            <p:cNvPr id="29746" name="组合 67"/>
            <p:cNvGrpSpPr/>
            <p:nvPr/>
          </p:nvGrpSpPr>
          <p:grpSpPr>
            <a:xfrm>
              <a:off x="2426362" y="1258055"/>
              <a:ext cx="820352" cy="820352"/>
              <a:chOff x="1405636" y="1194260"/>
              <a:chExt cx="820352" cy="820352"/>
            </a:xfrm>
          </p:grpSpPr>
          <p:sp>
            <p:nvSpPr>
              <p:cNvPr id="81" name="矩形 80"/>
              <p:cNvSpPr>
                <a:spLocks noChangeAspect="1"/>
              </p:cNvSpPr>
              <p:nvPr/>
            </p:nvSpPr>
            <p:spPr>
              <a:xfrm>
                <a:off x="1405636" y="1194260"/>
                <a:ext cx="792521" cy="79179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cxnSp>
            <p:nvCxnSpPr>
              <p:cNvPr id="82" name="直接连接符 81"/>
              <p:cNvCxnSpPr/>
              <p:nvPr/>
            </p:nvCxnSpPr>
            <p:spPr>
              <a:xfrm>
                <a:off x="1434224" y="1590949"/>
                <a:ext cx="792521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/>
              <p:cNvCxnSpPr/>
              <p:nvPr/>
            </p:nvCxnSpPr>
            <p:spPr>
              <a:xfrm>
                <a:off x="1802691" y="1222822"/>
                <a:ext cx="0" cy="79179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747" name="组合 68"/>
            <p:cNvGrpSpPr/>
            <p:nvPr/>
          </p:nvGrpSpPr>
          <p:grpSpPr>
            <a:xfrm>
              <a:off x="3218362" y="1258055"/>
              <a:ext cx="820352" cy="820352"/>
              <a:chOff x="1405636" y="1194260"/>
              <a:chExt cx="820352" cy="820352"/>
            </a:xfrm>
          </p:grpSpPr>
          <p:sp>
            <p:nvSpPr>
              <p:cNvPr id="78" name="矩形 77"/>
              <p:cNvSpPr>
                <a:spLocks noChangeAspect="1"/>
              </p:cNvSpPr>
              <p:nvPr/>
            </p:nvSpPr>
            <p:spPr>
              <a:xfrm>
                <a:off x="1406157" y="1194260"/>
                <a:ext cx="790934" cy="79179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cxnSp>
            <p:nvCxnSpPr>
              <p:cNvPr id="79" name="直接连接符 78"/>
              <p:cNvCxnSpPr/>
              <p:nvPr/>
            </p:nvCxnSpPr>
            <p:spPr>
              <a:xfrm>
                <a:off x="1434745" y="1590949"/>
                <a:ext cx="790934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/>
              <p:cNvCxnSpPr/>
              <p:nvPr/>
            </p:nvCxnSpPr>
            <p:spPr>
              <a:xfrm>
                <a:off x="1801625" y="1222822"/>
                <a:ext cx="0" cy="79179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748" name="组合 69"/>
            <p:cNvGrpSpPr/>
            <p:nvPr/>
          </p:nvGrpSpPr>
          <p:grpSpPr>
            <a:xfrm>
              <a:off x="4012626" y="1258055"/>
              <a:ext cx="820352" cy="820352"/>
              <a:chOff x="1405636" y="1194260"/>
              <a:chExt cx="820352" cy="820352"/>
            </a:xfrm>
          </p:grpSpPr>
          <p:sp>
            <p:nvSpPr>
              <p:cNvPr id="75" name="矩形 74"/>
              <p:cNvSpPr>
                <a:spLocks noChangeAspect="1"/>
              </p:cNvSpPr>
              <p:nvPr/>
            </p:nvSpPr>
            <p:spPr>
              <a:xfrm>
                <a:off x="1406003" y="1194260"/>
                <a:ext cx="790934" cy="79179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cxnSp>
            <p:nvCxnSpPr>
              <p:cNvPr id="76" name="直接连接符 75"/>
              <p:cNvCxnSpPr/>
              <p:nvPr/>
            </p:nvCxnSpPr>
            <p:spPr>
              <a:xfrm>
                <a:off x="1434591" y="1590949"/>
                <a:ext cx="790934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/>
              <p:cNvCxnSpPr/>
              <p:nvPr/>
            </p:nvCxnSpPr>
            <p:spPr>
              <a:xfrm>
                <a:off x="1801470" y="1222822"/>
                <a:ext cx="0" cy="79179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749" name="组合 70"/>
            <p:cNvGrpSpPr/>
            <p:nvPr/>
          </p:nvGrpSpPr>
          <p:grpSpPr>
            <a:xfrm>
              <a:off x="4809449" y="1258055"/>
              <a:ext cx="820352" cy="820352"/>
              <a:chOff x="1405636" y="1194260"/>
              <a:chExt cx="820352" cy="820352"/>
            </a:xfrm>
          </p:grpSpPr>
          <p:sp>
            <p:nvSpPr>
              <p:cNvPr id="72" name="矩形 71"/>
              <p:cNvSpPr>
                <a:spLocks noChangeAspect="1"/>
              </p:cNvSpPr>
              <p:nvPr/>
            </p:nvSpPr>
            <p:spPr>
              <a:xfrm>
                <a:off x="1404879" y="1194260"/>
                <a:ext cx="792521" cy="79179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cxnSp>
            <p:nvCxnSpPr>
              <p:cNvPr id="73" name="直接连接符 72"/>
              <p:cNvCxnSpPr/>
              <p:nvPr/>
            </p:nvCxnSpPr>
            <p:spPr>
              <a:xfrm>
                <a:off x="1433467" y="1590949"/>
                <a:ext cx="792521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/>
              <p:cNvCxnSpPr/>
              <p:nvPr/>
            </p:nvCxnSpPr>
            <p:spPr>
              <a:xfrm>
                <a:off x="1801934" y="1222822"/>
                <a:ext cx="0" cy="79179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9704" name="矩形 83"/>
          <p:cNvSpPr/>
          <p:nvPr/>
        </p:nvSpPr>
        <p:spPr>
          <a:xfrm>
            <a:off x="4886325" y="1162050"/>
            <a:ext cx="700088" cy="7080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都</a:t>
            </a:r>
            <a:endParaRPr lang="zh-CN" altLang="en-US" sz="40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9705" name="矩形 84"/>
          <p:cNvSpPr/>
          <p:nvPr/>
        </p:nvSpPr>
        <p:spPr>
          <a:xfrm>
            <a:off x="5681663" y="1169988"/>
            <a:ext cx="698500" cy="7080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楷体_GB2312" pitchFamily="49" charset="-122"/>
                <a:ea typeface="楷体_GB2312" pitchFamily="49" charset="-122"/>
              </a:rPr>
              <a:t>都</a:t>
            </a:r>
            <a:endParaRPr lang="zh-CN" altLang="en-US" sz="4000" b="1" dirty="0">
              <a:solidFill>
                <a:srgbClr val="FF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29706" name="组合 85"/>
          <p:cNvGrpSpPr/>
          <p:nvPr/>
        </p:nvGrpSpPr>
        <p:grpSpPr>
          <a:xfrm>
            <a:off x="890588" y="2133600"/>
            <a:ext cx="3201987" cy="819150"/>
            <a:chOff x="2426362" y="1258055"/>
            <a:chExt cx="3203439" cy="820352"/>
          </a:xfrm>
        </p:grpSpPr>
        <p:grpSp>
          <p:nvGrpSpPr>
            <p:cNvPr id="29730" name="组合 86"/>
            <p:cNvGrpSpPr/>
            <p:nvPr/>
          </p:nvGrpSpPr>
          <p:grpSpPr>
            <a:xfrm>
              <a:off x="2426362" y="1258055"/>
              <a:ext cx="820352" cy="820352"/>
              <a:chOff x="1405636" y="1194260"/>
              <a:chExt cx="820352" cy="820352"/>
            </a:xfrm>
          </p:grpSpPr>
          <p:sp>
            <p:nvSpPr>
              <p:cNvPr id="100" name="矩形 99"/>
              <p:cNvSpPr>
                <a:spLocks noChangeAspect="1"/>
              </p:cNvSpPr>
              <p:nvPr/>
            </p:nvSpPr>
            <p:spPr>
              <a:xfrm>
                <a:off x="1405636" y="1194260"/>
                <a:ext cx="792521" cy="79173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cxnSp>
            <p:nvCxnSpPr>
              <p:cNvPr id="101" name="直接连接符 100"/>
              <p:cNvCxnSpPr/>
              <p:nvPr/>
            </p:nvCxnSpPr>
            <p:spPr>
              <a:xfrm>
                <a:off x="1434224" y="1590128"/>
                <a:ext cx="792521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直接连接符 101"/>
              <p:cNvCxnSpPr/>
              <p:nvPr/>
            </p:nvCxnSpPr>
            <p:spPr>
              <a:xfrm>
                <a:off x="1802691" y="1222877"/>
                <a:ext cx="0" cy="791735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731" name="组合 87"/>
            <p:cNvGrpSpPr/>
            <p:nvPr/>
          </p:nvGrpSpPr>
          <p:grpSpPr>
            <a:xfrm>
              <a:off x="3218362" y="1258055"/>
              <a:ext cx="820352" cy="820352"/>
              <a:chOff x="1405636" y="1194260"/>
              <a:chExt cx="820352" cy="820352"/>
            </a:xfrm>
          </p:grpSpPr>
          <p:sp>
            <p:nvSpPr>
              <p:cNvPr id="97" name="矩形 96"/>
              <p:cNvSpPr>
                <a:spLocks noChangeAspect="1"/>
              </p:cNvSpPr>
              <p:nvPr/>
            </p:nvSpPr>
            <p:spPr>
              <a:xfrm>
                <a:off x="1406157" y="1194260"/>
                <a:ext cx="790934" cy="79173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cxnSp>
            <p:nvCxnSpPr>
              <p:cNvPr id="98" name="直接连接符 97"/>
              <p:cNvCxnSpPr/>
              <p:nvPr/>
            </p:nvCxnSpPr>
            <p:spPr>
              <a:xfrm>
                <a:off x="1434745" y="1590128"/>
                <a:ext cx="790934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直接连接符 98"/>
              <p:cNvCxnSpPr/>
              <p:nvPr/>
            </p:nvCxnSpPr>
            <p:spPr>
              <a:xfrm>
                <a:off x="1801625" y="1222877"/>
                <a:ext cx="0" cy="791735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732" name="组合 88"/>
            <p:cNvGrpSpPr/>
            <p:nvPr/>
          </p:nvGrpSpPr>
          <p:grpSpPr>
            <a:xfrm>
              <a:off x="4012626" y="1258055"/>
              <a:ext cx="820352" cy="820352"/>
              <a:chOff x="1405636" y="1194260"/>
              <a:chExt cx="820352" cy="820352"/>
            </a:xfrm>
          </p:grpSpPr>
          <p:sp>
            <p:nvSpPr>
              <p:cNvPr id="94" name="矩形 93"/>
              <p:cNvSpPr>
                <a:spLocks noChangeAspect="1"/>
              </p:cNvSpPr>
              <p:nvPr/>
            </p:nvSpPr>
            <p:spPr>
              <a:xfrm>
                <a:off x="1406003" y="1194260"/>
                <a:ext cx="790934" cy="79173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cxnSp>
            <p:nvCxnSpPr>
              <p:cNvPr id="95" name="直接连接符 94"/>
              <p:cNvCxnSpPr/>
              <p:nvPr/>
            </p:nvCxnSpPr>
            <p:spPr>
              <a:xfrm>
                <a:off x="1434591" y="1590128"/>
                <a:ext cx="790934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直接连接符 95"/>
              <p:cNvCxnSpPr/>
              <p:nvPr/>
            </p:nvCxnSpPr>
            <p:spPr>
              <a:xfrm>
                <a:off x="1801470" y="1222877"/>
                <a:ext cx="0" cy="791735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733" name="组合 89"/>
            <p:cNvGrpSpPr/>
            <p:nvPr/>
          </p:nvGrpSpPr>
          <p:grpSpPr>
            <a:xfrm>
              <a:off x="4809449" y="1258055"/>
              <a:ext cx="820352" cy="820352"/>
              <a:chOff x="1405636" y="1194260"/>
              <a:chExt cx="820352" cy="820352"/>
            </a:xfrm>
          </p:grpSpPr>
          <p:sp>
            <p:nvSpPr>
              <p:cNvPr id="91" name="矩形 90"/>
              <p:cNvSpPr>
                <a:spLocks noChangeAspect="1"/>
              </p:cNvSpPr>
              <p:nvPr/>
            </p:nvSpPr>
            <p:spPr>
              <a:xfrm>
                <a:off x="1404879" y="1194260"/>
                <a:ext cx="792521" cy="79173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cxnSp>
            <p:nvCxnSpPr>
              <p:cNvPr id="92" name="直接连接符 91"/>
              <p:cNvCxnSpPr/>
              <p:nvPr/>
            </p:nvCxnSpPr>
            <p:spPr>
              <a:xfrm>
                <a:off x="1433467" y="1590128"/>
                <a:ext cx="792521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接连接符 92"/>
              <p:cNvCxnSpPr/>
              <p:nvPr/>
            </p:nvCxnSpPr>
            <p:spPr>
              <a:xfrm>
                <a:off x="1801934" y="1222877"/>
                <a:ext cx="0" cy="791735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9707" name="矩形 102"/>
          <p:cNvSpPr/>
          <p:nvPr/>
        </p:nvSpPr>
        <p:spPr>
          <a:xfrm>
            <a:off x="942975" y="2147888"/>
            <a:ext cx="698500" cy="7080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法</a:t>
            </a:r>
            <a:endParaRPr lang="zh-CN" altLang="en-US" sz="40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9708" name="矩形 103"/>
          <p:cNvSpPr/>
          <p:nvPr/>
        </p:nvSpPr>
        <p:spPr>
          <a:xfrm>
            <a:off x="1730375" y="2147888"/>
            <a:ext cx="700088" cy="7080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楷体_GB2312" pitchFamily="49" charset="-122"/>
                <a:ea typeface="楷体_GB2312" pitchFamily="49" charset="-122"/>
              </a:rPr>
              <a:t>法</a:t>
            </a:r>
            <a:endParaRPr lang="zh-CN" altLang="en-US" sz="4000" b="1" dirty="0">
              <a:solidFill>
                <a:srgbClr val="FF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29709" name="组合 104"/>
          <p:cNvGrpSpPr/>
          <p:nvPr/>
        </p:nvGrpSpPr>
        <p:grpSpPr>
          <a:xfrm>
            <a:off x="4862513" y="2119313"/>
            <a:ext cx="3201987" cy="819150"/>
            <a:chOff x="2426362" y="1258055"/>
            <a:chExt cx="3203439" cy="820352"/>
          </a:xfrm>
        </p:grpSpPr>
        <p:grpSp>
          <p:nvGrpSpPr>
            <p:cNvPr id="29714" name="组合 105"/>
            <p:cNvGrpSpPr/>
            <p:nvPr/>
          </p:nvGrpSpPr>
          <p:grpSpPr>
            <a:xfrm>
              <a:off x="2426362" y="1258055"/>
              <a:ext cx="820352" cy="820352"/>
              <a:chOff x="1405636" y="1194260"/>
              <a:chExt cx="820352" cy="820352"/>
            </a:xfrm>
          </p:grpSpPr>
          <p:sp>
            <p:nvSpPr>
              <p:cNvPr id="119" name="矩形 118"/>
              <p:cNvSpPr>
                <a:spLocks noChangeAspect="1"/>
              </p:cNvSpPr>
              <p:nvPr/>
            </p:nvSpPr>
            <p:spPr>
              <a:xfrm>
                <a:off x="1405636" y="1194260"/>
                <a:ext cx="792521" cy="79173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cxnSp>
            <p:nvCxnSpPr>
              <p:cNvPr id="120" name="直接连接符 119"/>
              <p:cNvCxnSpPr/>
              <p:nvPr/>
            </p:nvCxnSpPr>
            <p:spPr>
              <a:xfrm>
                <a:off x="1434224" y="1590127"/>
                <a:ext cx="792521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直接连接符 120"/>
              <p:cNvCxnSpPr/>
              <p:nvPr/>
            </p:nvCxnSpPr>
            <p:spPr>
              <a:xfrm>
                <a:off x="1802691" y="1222877"/>
                <a:ext cx="0" cy="791735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715" name="组合 106"/>
            <p:cNvGrpSpPr/>
            <p:nvPr/>
          </p:nvGrpSpPr>
          <p:grpSpPr>
            <a:xfrm>
              <a:off x="3218362" y="1258055"/>
              <a:ext cx="820352" cy="820352"/>
              <a:chOff x="1405636" y="1194260"/>
              <a:chExt cx="820352" cy="820352"/>
            </a:xfrm>
          </p:grpSpPr>
          <p:sp>
            <p:nvSpPr>
              <p:cNvPr id="116" name="矩形 115"/>
              <p:cNvSpPr>
                <a:spLocks noChangeAspect="1"/>
              </p:cNvSpPr>
              <p:nvPr/>
            </p:nvSpPr>
            <p:spPr>
              <a:xfrm>
                <a:off x="1406157" y="1194260"/>
                <a:ext cx="790934" cy="79173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cxnSp>
            <p:nvCxnSpPr>
              <p:cNvPr id="117" name="直接连接符 116"/>
              <p:cNvCxnSpPr/>
              <p:nvPr/>
            </p:nvCxnSpPr>
            <p:spPr>
              <a:xfrm>
                <a:off x="1434745" y="1590127"/>
                <a:ext cx="790934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直接连接符 117"/>
              <p:cNvCxnSpPr/>
              <p:nvPr/>
            </p:nvCxnSpPr>
            <p:spPr>
              <a:xfrm>
                <a:off x="1801625" y="1222877"/>
                <a:ext cx="0" cy="791735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716" name="组合 107"/>
            <p:cNvGrpSpPr/>
            <p:nvPr/>
          </p:nvGrpSpPr>
          <p:grpSpPr>
            <a:xfrm>
              <a:off x="4012626" y="1258055"/>
              <a:ext cx="820352" cy="820352"/>
              <a:chOff x="1405636" y="1194260"/>
              <a:chExt cx="820352" cy="820352"/>
            </a:xfrm>
          </p:grpSpPr>
          <p:sp>
            <p:nvSpPr>
              <p:cNvPr id="113" name="矩形 112"/>
              <p:cNvSpPr>
                <a:spLocks noChangeAspect="1"/>
              </p:cNvSpPr>
              <p:nvPr/>
            </p:nvSpPr>
            <p:spPr>
              <a:xfrm>
                <a:off x="1406003" y="1194260"/>
                <a:ext cx="790934" cy="79173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cxnSp>
            <p:nvCxnSpPr>
              <p:cNvPr id="114" name="直接连接符 113"/>
              <p:cNvCxnSpPr/>
              <p:nvPr/>
            </p:nvCxnSpPr>
            <p:spPr>
              <a:xfrm>
                <a:off x="1434591" y="1590127"/>
                <a:ext cx="790934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直接连接符 114"/>
              <p:cNvCxnSpPr/>
              <p:nvPr/>
            </p:nvCxnSpPr>
            <p:spPr>
              <a:xfrm>
                <a:off x="1801470" y="1222877"/>
                <a:ext cx="0" cy="791735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717" name="组合 108"/>
            <p:cNvGrpSpPr/>
            <p:nvPr/>
          </p:nvGrpSpPr>
          <p:grpSpPr>
            <a:xfrm>
              <a:off x="4809449" y="1258055"/>
              <a:ext cx="820352" cy="820352"/>
              <a:chOff x="1405636" y="1194260"/>
              <a:chExt cx="820352" cy="820352"/>
            </a:xfrm>
          </p:grpSpPr>
          <p:sp>
            <p:nvSpPr>
              <p:cNvPr id="110" name="矩形 109"/>
              <p:cNvSpPr>
                <a:spLocks noChangeAspect="1"/>
              </p:cNvSpPr>
              <p:nvPr/>
            </p:nvSpPr>
            <p:spPr>
              <a:xfrm>
                <a:off x="1404879" y="1194260"/>
                <a:ext cx="792521" cy="79173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cxnSp>
            <p:nvCxnSpPr>
              <p:cNvPr id="111" name="直接连接符 110"/>
              <p:cNvCxnSpPr/>
              <p:nvPr/>
            </p:nvCxnSpPr>
            <p:spPr>
              <a:xfrm>
                <a:off x="1433467" y="1590127"/>
                <a:ext cx="792521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直接连接符 111"/>
              <p:cNvCxnSpPr/>
              <p:nvPr/>
            </p:nvCxnSpPr>
            <p:spPr>
              <a:xfrm>
                <a:off x="1801934" y="1222877"/>
                <a:ext cx="0" cy="791735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9710" name="矩形 121"/>
          <p:cNvSpPr/>
          <p:nvPr/>
        </p:nvSpPr>
        <p:spPr>
          <a:xfrm>
            <a:off x="4906963" y="2147888"/>
            <a:ext cx="700087" cy="7080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别</a:t>
            </a:r>
            <a:endParaRPr lang="zh-CN" altLang="en-US" sz="40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9711" name="矩形 122"/>
          <p:cNvSpPr/>
          <p:nvPr/>
        </p:nvSpPr>
        <p:spPr>
          <a:xfrm>
            <a:off x="5702300" y="2154238"/>
            <a:ext cx="700088" cy="7080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楷体_GB2312" pitchFamily="49" charset="-122"/>
                <a:ea typeface="楷体_GB2312" pitchFamily="49" charset="-122"/>
              </a:rPr>
              <a:t>别</a:t>
            </a:r>
            <a:endParaRPr lang="zh-CN" altLang="en-US" sz="4000" b="1" dirty="0">
              <a:solidFill>
                <a:srgbClr val="FF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24" name="矩形 7"/>
          <p:cNvSpPr>
            <a:spLocks noChangeArrowheads="1"/>
          </p:cNvSpPr>
          <p:nvPr/>
        </p:nvSpPr>
        <p:spPr bwMode="auto">
          <a:xfrm>
            <a:off x="944563" y="2963863"/>
            <a:ext cx="3235325" cy="6048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左边窄，右边宽。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25" name="矩形 7"/>
          <p:cNvSpPr>
            <a:spLocks noChangeArrowheads="1"/>
          </p:cNvSpPr>
          <p:nvPr/>
        </p:nvSpPr>
        <p:spPr bwMode="auto">
          <a:xfrm>
            <a:off x="4862513" y="2938463"/>
            <a:ext cx="3235325" cy="6842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左边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宽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，右边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窄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  <p:bldP spid="124" grpId="0"/>
      <p:bldP spid="1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TextBox 1"/>
          <p:cNvSpPr/>
          <p:nvPr/>
        </p:nvSpPr>
        <p:spPr>
          <a:xfrm>
            <a:off x="395288" y="1006475"/>
            <a:ext cx="813752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      </a:t>
            </a:r>
            <a:r>
              <a:rPr lang="en-US" altLang="zh-CN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《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语文园地一</a:t>
            </a:r>
            <a:r>
              <a:rPr lang="en-US" altLang="zh-CN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》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生字认写</a:t>
            </a:r>
            <a:endParaRPr lang="zh-CN" altLang="en-US" sz="32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30723" name="直线连接符 21"/>
          <p:cNvSpPr/>
          <p:nvPr/>
        </p:nvSpPr>
        <p:spPr>
          <a:xfrm flipV="1">
            <a:off x="971550" y="1492250"/>
            <a:ext cx="7848600" cy="0"/>
          </a:xfrm>
          <a:prstGeom prst="line">
            <a:avLst/>
          </a:prstGeom>
          <a:ln w="38100" cap="flat" cmpd="sng">
            <a:solidFill>
              <a:srgbClr val="93B3D7"/>
            </a:solidFill>
            <a:prstDash val="dash"/>
            <a:miter/>
            <a:headEnd type="none" w="med" len="med"/>
            <a:tailEnd type="none" w="med" len="med"/>
          </a:ln>
        </p:spPr>
      </p:sp>
      <p:pic>
        <p:nvPicPr>
          <p:cNvPr id="30724" name="图片 8" descr="6.2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00113" y="1816100"/>
            <a:ext cx="4286250" cy="24114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25" name="Picture 7" descr="播放flash动画教材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4025" y="3275013"/>
            <a:ext cx="1590675" cy="3571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26" name="TextBox 6"/>
          <p:cNvSpPr txBox="1"/>
          <p:nvPr/>
        </p:nvSpPr>
        <p:spPr>
          <a:xfrm>
            <a:off x="5580063" y="2355850"/>
            <a:ext cx="3186112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</a:rPr>
              <a:t>放映状态可以点击</a:t>
            </a:r>
            <a:endParaRPr lang="en-US" altLang="zh-CN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</a:rPr>
              <a:t>下面的链接学习生字动画设置</a:t>
            </a:r>
            <a:endParaRPr lang="zh-CN" altLang="en-US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1746" name="组合 5"/>
          <p:cNvGrpSpPr/>
          <p:nvPr/>
        </p:nvGrpSpPr>
        <p:grpSpPr>
          <a:xfrm>
            <a:off x="466725" y="950913"/>
            <a:ext cx="2073275" cy="496887"/>
            <a:chOff x="0" y="0"/>
            <a:chExt cx="2071702" cy="661806"/>
          </a:xfrm>
        </p:grpSpPr>
        <p:sp>
          <p:nvSpPr>
            <p:cNvPr id="31750" name="直线连接符 21"/>
            <p:cNvSpPr/>
            <p:nvPr/>
          </p:nvSpPr>
          <p:spPr>
            <a:xfrm flipV="1">
              <a:off x="0" y="656052"/>
              <a:ext cx="2071702" cy="5754"/>
            </a:xfrm>
            <a:prstGeom prst="line">
              <a:avLst/>
            </a:prstGeom>
            <a:ln w="38100" cap="flat" cmpd="sng">
              <a:solidFill>
                <a:srgbClr val="93B3D7"/>
              </a:solidFill>
              <a:prstDash val="dash"/>
              <a:headEnd type="none" w="med" len="med"/>
              <a:tailEnd type="none" w="med" len="med"/>
            </a:ln>
          </p:spPr>
        </p:sp>
      </p:grpSp>
      <p:pic>
        <p:nvPicPr>
          <p:cNvPr id="31747" name="Picture 3" descr="F:\七彩课堂插图板式封面\排版用图标、页眉页脚\标题图（终-排版用）共29个\析字乐园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11863" y="679450"/>
            <a:ext cx="2520950" cy="1320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48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950913"/>
            <a:ext cx="201930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49" name="WordArt 21"/>
          <p:cNvSpPr>
            <a:spLocks noTextEdit="1"/>
          </p:cNvSpPr>
          <p:nvPr/>
        </p:nvSpPr>
        <p:spPr>
          <a:xfrm>
            <a:off x="2124075" y="1924050"/>
            <a:ext cx="4343400" cy="1771650"/>
          </a:xfrm>
          <a:prstGeom prst="rect">
            <a:avLst/>
          </a:prstGeom>
        </p:spPr>
        <p:txBody>
          <a:bodyPr wrap="none" fromWordArt="1">
            <a:prstTxWarp prst="textStop">
              <a:avLst>
                <a:gd name="adj" fmla="val 22222"/>
              </a:avLst>
            </a:prstTxWarp>
            <a:normAutofit/>
          </a:bodyPr>
          <a:p>
            <a:pPr algn="ctr"/>
            <a:r>
              <a:rPr lang="zh-CN" altLang="en-US" sz="3600">
                <a:solidFill>
                  <a:srgbClr val="800080"/>
                </a:solidFill>
                <a:effectLst>
                  <a:prstShdw prst="shdw17" dist="17961" dir="13499999">
                    <a:srgbClr val="4D004D"/>
                  </a:prst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认一认</a:t>
            </a:r>
            <a:endParaRPr lang="zh-CN" altLang="en-US" sz="3600">
              <a:solidFill>
                <a:srgbClr val="800080"/>
              </a:solidFill>
              <a:effectLst>
                <a:prstShdw prst="shdw17" dist="17961" dir="13499999">
                  <a:srgbClr val="4D004D"/>
                </a:prst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  <p:controls>
      <mc:AlternateContent xmlns:mc="http://schemas.openxmlformats.org/markup-compatibility/2006">
        <mc:Choice xmlns:v="urn:schemas-microsoft-com:vml" Requires="v">
          <p:control spid="1026" name="" r:id="rId1" imgW="4991100" imgH="3563938"/>
        </mc:Choice>
        <mc:Fallback>
          <p:control name="" r:id="rId1" imgW="4991100" imgH="3563938">
            <p:pic>
              <p:nvPicPr>
                <p:cNvPr id="0" name="ShockwaveFlash1"/>
                <p:cNvPicPr/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908175" y="1222375"/>
                  <a:ext cx="4991100" cy="3563938"/>
                </a:xfrm>
                <a:prstGeom prst="rect">
                  <a:avLst/>
                </a:prstGeom>
              </p:spPr>
            </p:pic>
          </p:control>
        </mc:Fallback>
      </mc:AlternateContent>
    </p:controls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TextBox 10"/>
          <p:cNvSpPr txBox="1"/>
          <p:nvPr/>
        </p:nvSpPr>
        <p:spPr>
          <a:xfrm>
            <a:off x="1368425" y="1266825"/>
            <a:ext cx="6530975" cy="1570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手套   帽子   登山鞋   运动裤</a:t>
            </a:r>
            <a:endParaRPr lang="en-US" altLang="zh-CN" sz="32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地图   水壶   帐篷     指南针</a:t>
            </a:r>
            <a:endParaRPr lang="zh-CN" altLang="en-US" sz="32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363" name="Picture 5" descr="C:\Users\Administrator\Desktop\识字加油站.t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5588" y="579438"/>
            <a:ext cx="2557462" cy="485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TextBox 10"/>
          <p:cNvSpPr txBox="1">
            <a:spLocks noChangeArrowheads="1"/>
          </p:cNvSpPr>
          <p:nvPr/>
        </p:nvSpPr>
        <p:spPr bwMode="auto">
          <a:xfrm>
            <a:off x="1665288" y="2922588"/>
            <a:ext cx="5938838" cy="7318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你知道这些词语和什么有关吗？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6" name="TextBox 10"/>
          <p:cNvSpPr txBox="1">
            <a:spLocks noChangeArrowheads="1"/>
          </p:cNvSpPr>
          <p:nvPr/>
        </p:nvSpPr>
        <p:spPr bwMode="auto">
          <a:xfrm>
            <a:off x="3032125" y="3654425"/>
            <a:ext cx="3479800" cy="7318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和野外活动有关。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  <p:controls>
      <mc:AlternateContent xmlns:mc="http://schemas.openxmlformats.org/markup-compatibility/2006">
        <mc:Choice xmlns:v="urn:schemas-microsoft-com:vml" Requires="v">
          <p:control spid="2050" name="" r:id="rId1" imgW="4991100" imgH="3563938"/>
        </mc:Choice>
        <mc:Fallback>
          <p:control name="" r:id="rId1" imgW="4991100" imgH="3563938">
            <p:pic>
              <p:nvPicPr>
                <p:cNvPr id="0" name="ShockwaveFlash1"/>
                <p:cNvPicPr/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908175" y="1222375"/>
                  <a:ext cx="4991100" cy="3563938"/>
                </a:xfrm>
                <a:prstGeom prst="rect">
                  <a:avLst/>
                </a:prstGeom>
              </p:spPr>
            </p:pic>
          </p:control>
        </mc:Fallback>
      </mc:AlternateContent>
    </p:controls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  <p:controls>
      <mc:AlternateContent xmlns:mc="http://schemas.openxmlformats.org/markup-compatibility/2006">
        <mc:Choice xmlns:v="urn:schemas-microsoft-com:vml" Requires="v">
          <p:control spid="3074" name="" r:id="rId1" imgW="4991100" imgH="3563938"/>
        </mc:Choice>
        <mc:Fallback>
          <p:control name="" r:id="rId1" imgW="4991100" imgH="3563938">
            <p:pic>
              <p:nvPicPr>
                <p:cNvPr id="0" name="ShockwaveFlash1"/>
                <p:cNvPicPr/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908175" y="1222375"/>
                  <a:ext cx="4991100" cy="3563938"/>
                </a:xfrm>
                <a:prstGeom prst="rect">
                  <a:avLst/>
                </a:prstGeom>
              </p:spPr>
            </p:pic>
          </p:control>
        </mc:Fallback>
      </mc:AlternateContent>
    </p:controls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  <p:controls>
      <mc:AlternateContent xmlns:mc="http://schemas.openxmlformats.org/markup-compatibility/2006">
        <mc:Choice xmlns:v="urn:schemas-microsoft-com:vml" Requires="v">
          <p:control spid="4098" name="" r:id="rId1" imgW="4991100" imgH="3563938"/>
        </mc:Choice>
        <mc:Fallback>
          <p:control name="" r:id="rId1" imgW="4991100" imgH="3563938">
            <p:pic>
              <p:nvPicPr>
                <p:cNvPr id="0" name="ShockwaveFlash1"/>
                <p:cNvPicPr/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908175" y="1222375"/>
                  <a:ext cx="4991100" cy="3563938"/>
                </a:xfrm>
                <a:prstGeom prst="rect">
                  <a:avLst/>
                </a:prstGeom>
              </p:spPr>
            </p:pic>
          </p:control>
        </mc:Fallback>
      </mc:AlternateContent>
    </p:controls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  <p:controls>
      <mc:AlternateContent xmlns:mc="http://schemas.openxmlformats.org/markup-compatibility/2006">
        <mc:Choice xmlns:v="urn:schemas-microsoft-com:vml" Requires="v">
          <p:control spid="5122" name="" r:id="rId1" imgW="4991100" imgH="3563938"/>
        </mc:Choice>
        <mc:Fallback>
          <p:control name="" r:id="rId1" imgW="4991100" imgH="3563938">
            <p:pic>
              <p:nvPicPr>
                <p:cNvPr id="0" name="ShockwaveFlash1"/>
                <p:cNvPicPr/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908175" y="1222375"/>
                  <a:ext cx="4991100" cy="3563938"/>
                </a:xfrm>
                <a:prstGeom prst="rect">
                  <a:avLst/>
                </a:prstGeom>
              </p:spPr>
            </p:pic>
          </p:control>
        </mc:Fallback>
      </mc:AlternateContent>
    </p:controls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  <p:controls>
      <mc:AlternateContent xmlns:mc="http://schemas.openxmlformats.org/markup-compatibility/2006">
        <mc:Choice xmlns:v="urn:schemas-microsoft-com:vml" Requires="v">
          <p:control spid="6146" name="" r:id="rId1" imgW="4991100" imgH="3563938"/>
        </mc:Choice>
        <mc:Fallback>
          <p:control name="" r:id="rId1" imgW="4991100" imgH="3563938">
            <p:pic>
              <p:nvPicPr>
                <p:cNvPr id="0" name="ShockwaveFlash1"/>
                <p:cNvPicPr/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908175" y="1222375"/>
                  <a:ext cx="4991100" cy="3563938"/>
                </a:xfrm>
                <a:prstGeom prst="rect">
                  <a:avLst/>
                </a:prstGeom>
              </p:spPr>
            </p:pic>
          </p:control>
        </mc:Fallback>
      </mc:AlternateContent>
    </p:controls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  <p:controls>
      <mc:AlternateContent xmlns:mc="http://schemas.openxmlformats.org/markup-compatibility/2006">
        <mc:Choice xmlns:v="urn:schemas-microsoft-com:vml" Requires="v">
          <p:control spid="7170" name="" r:id="rId1" imgW="4991100" imgH="3563938"/>
        </mc:Choice>
        <mc:Fallback>
          <p:control name="" r:id="rId1" imgW="4991100" imgH="3563938">
            <p:pic>
              <p:nvPicPr>
                <p:cNvPr id="0" name="ShockwaveFlash1"/>
                <p:cNvPicPr/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908175" y="1222375"/>
                  <a:ext cx="4991100" cy="3563938"/>
                </a:xfrm>
                <a:prstGeom prst="rect">
                  <a:avLst/>
                </a:prstGeom>
              </p:spPr>
            </p:pic>
          </p:control>
        </mc:Fallback>
      </mc:AlternateContent>
    </p:controls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  <p:controls>
      <mc:AlternateContent xmlns:mc="http://schemas.openxmlformats.org/markup-compatibility/2006">
        <mc:Choice xmlns:v="urn:schemas-microsoft-com:vml" Requires="v">
          <p:control spid="8194" name="" r:id="rId1" imgW="4991100" imgH="3563938"/>
        </mc:Choice>
        <mc:Fallback>
          <p:control name="" r:id="rId1" imgW="4991100" imgH="3563938">
            <p:pic>
              <p:nvPicPr>
                <p:cNvPr id="0" name="ShockwaveFlash1"/>
                <p:cNvPicPr/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908175" y="1222375"/>
                  <a:ext cx="4991100" cy="3563938"/>
                </a:xfrm>
                <a:prstGeom prst="rect">
                  <a:avLst/>
                </a:prstGeom>
              </p:spPr>
            </p:pic>
          </p:control>
        </mc:Fallback>
      </mc:AlternateContent>
    </p:controls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  <p:controls>
      <mc:AlternateContent xmlns:mc="http://schemas.openxmlformats.org/markup-compatibility/2006">
        <mc:Choice xmlns:v="urn:schemas-microsoft-com:vml" Requires="v">
          <p:control spid="9218" name="" r:id="rId1" imgW="4991100" imgH="3563938"/>
        </mc:Choice>
        <mc:Fallback>
          <p:control name="" r:id="rId1" imgW="4991100" imgH="3563938">
            <p:pic>
              <p:nvPicPr>
                <p:cNvPr id="0" name="ShockwaveFlash1"/>
                <p:cNvPicPr/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908175" y="1222375"/>
                  <a:ext cx="4991100" cy="3563938"/>
                </a:xfrm>
                <a:prstGeom prst="rect">
                  <a:avLst/>
                </a:prstGeom>
              </p:spPr>
            </p:pic>
          </p:control>
        </mc:Fallback>
      </mc:AlternateContent>
    </p:controls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2770" name="组合 5"/>
          <p:cNvGrpSpPr/>
          <p:nvPr/>
        </p:nvGrpSpPr>
        <p:grpSpPr>
          <a:xfrm>
            <a:off x="466725" y="950913"/>
            <a:ext cx="2073275" cy="496887"/>
            <a:chOff x="0" y="0"/>
            <a:chExt cx="2071702" cy="661806"/>
          </a:xfrm>
        </p:grpSpPr>
        <p:sp>
          <p:nvSpPr>
            <p:cNvPr id="32774" name="直线连接符 21"/>
            <p:cNvSpPr/>
            <p:nvPr/>
          </p:nvSpPr>
          <p:spPr>
            <a:xfrm flipV="1">
              <a:off x="0" y="656052"/>
              <a:ext cx="2071702" cy="5754"/>
            </a:xfrm>
            <a:prstGeom prst="line">
              <a:avLst/>
            </a:prstGeom>
            <a:ln w="38100" cap="flat" cmpd="sng">
              <a:solidFill>
                <a:srgbClr val="93B3D7"/>
              </a:solidFill>
              <a:prstDash val="dash"/>
              <a:headEnd type="none" w="med" len="med"/>
              <a:tailEnd type="none" w="med" len="med"/>
            </a:ln>
          </p:spPr>
        </p:sp>
      </p:grpSp>
      <p:pic>
        <p:nvPicPr>
          <p:cNvPr id="32771" name="Picture 3" descr="F:\七彩课堂插图板式封面\排版用图标、页眉页脚\标题图（终-排版用）共29个\析字乐园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11863" y="679450"/>
            <a:ext cx="2520950" cy="1320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7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950913"/>
            <a:ext cx="2019300" cy="40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3" name="WordArt 21"/>
          <p:cNvSpPr>
            <a:spLocks noTextEdit="1"/>
          </p:cNvSpPr>
          <p:nvPr/>
        </p:nvSpPr>
        <p:spPr>
          <a:xfrm>
            <a:off x="2124075" y="1924050"/>
            <a:ext cx="4343400" cy="1771650"/>
          </a:xfrm>
          <a:prstGeom prst="rect">
            <a:avLst/>
          </a:prstGeom>
        </p:spPr>
        <p:txBody>
          <a:bodyPr wrap="none" fromWordArt="1">
            <a:prstTxWarp prst="textStop">
              <a:avLst>
                <a:gd name="adj" fmla="val 22222"/>
              </a:avLst>
            </a:prstTxWarp>
            <a:normAutofit/>
          </a:bodyPr>
          <a:p>
            <a:pPr algn="ctr"/>
            <a:r>
              <a:rPr lang="zh-CN" altLang="en-US" sz="3600">
                <a:solidFill>
                  <a:srgbClr val="800080"/>
                </a:solidFill>
                <a:effectLst>
                  <a:prstShdw prst="shdw17" dist="17961" dir="13499999">
                    <a:srgbClr val="4D004D"/>
                  </a:prst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写一写</a:t>
            </a:r>
            <a:endParaRPr lang="zh-CN" altLang="en-US" sz="3600">
              <a:solidFill>
                <a:srgbClr val="800080"/>
              </a:solidFill>
              <a:effectLst>
                <a:prstShdw prst="shdw17" dist="17961" dir="13499999">
                  <a:srgbClr val="4D004D"/>
                </a:prst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  <p:controls>
      <mc:AlternateContent xmlns:mc="http://schemas.openxmlformats.org/markup-compatibility/2006">
        <mc:Choice xmlns:v="urn:schemas-microsoft-com:vml" Requires="v">
          <p:control spid="10242" name="" r:id="rId1" imgW="4991100" imgH="3563938"/>
        </mc:Choice>
        <mc:Fallback>
          <p:control name="" r:id="rId1" imgW="4991100" imgH="3563938">
            <p:pic>
              <p:nvPicPr>
                <p:cNvPr id="0" name="ShockwaveFlash1"/>
                <p:cNvPicPr/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908175" y="1222375"/>
                  <a:ext cx="4991100" cy="3563938"/>
                </a:xfrm>
                <a:prstGeom prst="rect">
                  <a:avLst/>
                </a:prstGeom>
              </p:spPr>
            </p:pic>
          </p:control>
        </mc:Fallback>
      </mc:AlternateContent>
    </p:controls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6386" name="组合 27"/>
          <p:cNvGrpSpPr/>
          <p:nvPr/>
        </p:nvGrpSpPr>
        <p:grpSpPr>
          <a:xfrm>
            <a:off x="3290888" y="339725"/>
            <a:ext cx="1928812" cy="723900"/>
            <a:chOff x="2694384" y="508317"/>
            <a:chExt cx="1845563" cy="637982"/>
          </a:xfrm>
        </p:grpSpPr>
        <p:sp>
          <p:nvSpPr>
            <p:cNvPr id="6" name="矩形: 圆角 28"/>
            <p:cNvSpPr/>
            <p:nvPr/>
          </p:nvSpPr>
          <p:spPr bwMode="auto">
            <a:xfrm rot="19996946">
              <a:off x="2694384" y="609051"/>
              <a:ext cx="565061" cy="471492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我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7" name="矩形: 圆角 29"/>
            <p:cNvSpPr/>
            <p:nvPr/>
          </p:nvSpPr>
          <p:spPr bwMode="auto">
            <a:xfrm rot="432022">
              <a:off x="3358179" y="508317"/>
              <a:ext cx="565061" cy="471492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会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8" name="矩形: 圆角 30"/>
            <p:cNvSpPr/>
            <p:nvPr/>
          </p:nvSpPr>
          <p:spPr bwMode="auto">
            <a:xfrm rot="1932324">
              <a:off x="3973367" y="674808"/>
              <a:ext cx="566580" cy="471491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认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</p:grpSp>
      <p:sp>
        <p:nvSpPr>
          <p:cNvPr id="16387" name="TextBox 6"/>
          <p:cNvSpPr txBox="1"/>
          <p:nvPr/>
        </p:nvSpPr>
        <p:spPr>
          <a:xfrm>
            <a:off x="461963" y="1851025"/>
            <a:ext cx="1301750" cy="1444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8800" b="1" dirty="0">
                <a:latin typeface="楷体_GB2312" pitchFamily="49" charset="-122"/>
                <a:ea typeface="楷体_GB2312" pitchFamily="49" charset="-122"/>
              </a:rPr>
              <a:t>套</a:t>
            </a:r>
            <a:endParaRPr lang="zh-CN" altLang="en-US" sz="8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77863" y="1316038"/>
            <a:ext cx="1036638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tào</a:t>
            </a:r>
            <a:endParaRPr kumimoji="0" lang="en-US" altLang="zh-CN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1" name="矩形 9"/>
          <p:cNvSpPr/>
          <p:nvPr/>
        </p:nvSpPr>
        <p:spPr>
          <a:xfrm>
            <a:off x="2782888" y="3508375"/>
            <a:ext cx="16065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手套</a:t>
            </a:r>
            <a:endParaRPr lang="zh-CN" altLang="en-US" sz="32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390" name="TextBox 6"/>
          <p:cNvSpPr txBox="1"/>
          <p:nvPr/>
        </p:nvSpPr>
        <p:spPr>
          <a:xfrm>
            <a:off x="4983163" y="1806575"/>
            <a:ext cx="1300162" cy="14462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8800" b="1" dirty="0">
                <a:latin typeface="楷体_GB2312" pitchFamily="49" charset="-122"/>
                <a:ea typeface="楷体_GB2312" pitchFamily="49" charset="-122"/>
              </a:rPr>
              <a:t>帽</a:t>
            </a:r>
            <a:endParaRPr lang="zh-CN" altLang="en-US" sz="8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213350" y="1316038"/>
            <a:ext cx="1035050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mào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5" name="矩形 9"/>
          <p:cNvSpPr/>
          <p:nvPr/>
        </p:nvSpPr>
        <p:spPr>
          <a:xfrm>
            <a:off x="7224713" y="3508375"/>
            <a:ext cx="14763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帽子</a:t>
            </a:r>
            <a:endParaRPr lang="zh-CN" altLang="en-US" sz="32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 t="16199" b="15057"/>
          <a:stretch>
            <a:fillRect/>
          </a:stretch>
        </p:blipFill>
        <p:spPr>
          <a:xfrm>
            <a:off x="2058988" y="1631950"/>
            <a:ext cx="2162175" cy="1876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rcRect l="19962" t="11896" r="19424" b="22072"/>
          <a:stretch>
            <a:fillRect/>
          </a:stretch>
        </p:blipFill>
        <p:spPr>
          <a:xfrm>
            <a:off x="6569075" y="1851025"/>
            <a:ext cx="2016125" cy="14652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  <p:bldP spid="1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  <p:controls>
      <mc:AlternateContent xmlns:mc="http://schemas.openxmlformats.org/markup-compatibility/2006">
        <mc:Choice xmlns:v="urn:schemas-microsoft-com:vml" Requires="v">
          <p:control spid="11266" name="" r:id="rId1" imgW="4991100" imgH="3563938"/>
        </mc:Choice>
        <mc:Fallback>
          <p:control name="" r:id="rId1" imgW="4991100" imgH="3563938">
            <p:pic>
              <p:nvPicPr>
                <p:cNvPr id="0" name="ShockwaveFlash1"/>
                <p:cNvPicPr/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908175" y="1222375"/>
                  <a:ext cx="4991100" cy="3563938"/>
                </a:xfrm>
                <a:prstGeom prst="rect">
                  <a:avLst/>
                </a:prstGeom>
              </p:spPr>
            </p:pic>
          </p:control>
        </mc:Fallback>
      </mc:AlternateContent>
    </p:controls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  <p:controls>
      <mc:AlternateContent xmlns:mc="http://schemas.openxmlformats.org/markup-compatibility/2006">
        <mc:Choice xmlns:v="urn:schemas-microsoft-com:vml" Requires="v">
          <p:control spid="12290" name="" r:id="rId1" imgW="4991100" imgH="3563938"/>
        </mc:Choice>
        <mc:Fallback>
          <p:control name="" r:id="rId1" imgW="4991100" imgH="3563938">
            <p:pic>
              <p:nvPicPr>
                <p:cNvPr id="0" name="ShockwaveFlash1"/>
                <p:cNvPicPr/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908175" y="1222375"/>
                  <a:ext cx="4991100" cy="3563938"/>
                </a:xfrm>
                <a:prstGeom prst="rect">
                  <a:avLst/>
                </a:prstGeom>
              </p:spPr>
            </p:pic>
          </p:control>
        </mc:Fallback>
      </mc:AlternateContent>
    </p:controls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  <p:controls>
      <mc:AlternateContent xmlns:mc="http://schemas.openxmlformats.org/markup-compatibility/2006">
        <mc:Choice xmlns:v="urn:schemas-microsoft-com:vml" Requires="v">
          <p:control spid="13314" name="" r:id="rId1" imgW="4991100" imgH="3563938"/>
        </mc:Choice>
        <mc:Fallback>
          <p:control name="" r:id="rId1" imgW="4991100" imgH="3563938">
            <p:pic>
              <p:nvPicPr>
                <p:cNvPr id="0" name="ShockwaveFlash1"/>
                <p:cNvPicPr/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908175" y="1222375"/>
                  <a:ext cx="4991100" cy="3563938"/>
                </a:xfrm>
                <a:prstGeom prst="rect">
                  <a:avLst/>
                </a:prstGeom>
              </p:spPr>
            </p:pic>
          </p:control>
        </mc:Fallback>
      </mc:AlternateContent>
    </p:controls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4818" name="图片 2" descr="heisedezi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2938" y="322263"/>
            <a:ext cx="7980362" cy="46196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5842" name="Picture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4488" y="280988"/>
            <a:ext cx="1989137" cy="460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4462463" y="419100"/>
            <a:ext cx="3100388" cy="38417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梅花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【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宋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】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王安石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墙角数枝梅，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凌寒独自开。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遥知不是雪，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为有暗香来。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4488" y="1228183"/>
            <a:ext cx="3878104" cy="25711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矩形 1"/>
          <p:cNvSpPr/>
          <p:nvPr/>
        </p:nvSpPr>
        <p:spPr>
          <a:xfrm>
            <a:off x="311150" y="685800"/>
            <a:ext cx="2655888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作者简介</a:t>
            </a:r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11150" y="1538288"/>
            <a:ext cx="6540500" cy="2652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王安石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，北宋抚州临川人（今江西省抚州市临川区邓家巷人），中国北宋著名政治家、思想家、文学家、改革家。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/>
          <a:srcRect l="3269" t="859"/>
          <a:stretch>
            <a:fillRect/>
          </a:stretch>
        </p:blipFill>
        <p:spPr>
          <a:xfrm>
            <a:off x="6815138" y="1665731"/>
            <a:ext cx="1946090" cy="20852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charRg st="0" end="5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charRg st="0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charRg st="0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矩形 1"/>
          <p:cNvSpPr/>
          <p:nvPr/>
        </p:nvSpPr>
        <p:spPr>
          <a:xfrm>
            <a:off x="220663" y="201613"/>
            <a:ext cx="17716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译文</a:t>
            </a:r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endParaRPr lang="en-US" altLang="zh-CN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69900" y="866775"/>
            <a:ext cx="8170863" cy="18653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   那墙角的几枝梅花，冒着严寒独自盛开。为什么远望就知道洁白的梅花不是雪呢？因为梅花隐隐传来阵阵的香气。</a:t>
            </a:r>
            <a:endParaRPr lang="zh-CN" altLang="en-US" sz="32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3789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641600"/>
            <a:ext cx="3814763" cy="2057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8914" name="组合 2"/>
          <p:cNvGrpSpPr/>
          <p:nvPr/>
        </p:nvGrpSpPr>
        <p:grpSpPr>
          <a:xfrm>
            <a:off x="565150" y="238125"/>
            <a:ext cx="2462213" cy="674688"/>
            <a:chOff x="565593" y="237889"/>
            <a:chExt cx="2461142" cy="674924"/>
          </a:xfrm>
        </p:grpSpPr>
        <p:sp>
          <p:nvSpPr>
            <p:cNvPr id="38917" name="矩形 1"/>
            <p:cNvSpPr/>
            <p:nvPr/>
          </p:nvSpPr>
          <p:spPr>
            <a:xfrm>
              <a:off x="565593" y="328038"/>
              <a:ext cx="1997591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32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我爱阅读</a:t>
              </a:r>
              <a:endPara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38918" name="图片 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300067" y="237889"/>
              <a:ext cx="726668" cy="67492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8915" name="矩形 6"/>
          <p:cNvSpPr/>
          <p:nvPr/>
        </p:nvSpPr>
        <p:spPr>
          <a:xfrm>
            <a:off x="2916238" y="1619250"/>
            <a:ext cx="5499100" cy="1570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lnSpc>
                <a:spcPct val="150000"/>
              </a:lnSpc>
            </a:pPr>
            <a:r>
              <a:rPr lang="zh-CN" altLang="en-US" sz="3600" b="1" dirty="0">
                <a:solidFill>
                  <a:srgbClr val="FF00FF"/>
                </a:solidFill>
                <a:latin typeface="宋体" panose="02010600030101010101" pitchFamily="2" charset="-122"/>
              </a:rPr>
              <a:t>企鹅寄冰</a:t>
            </a:r>
            <a:endParaRPr lang="en-US" altLang="zh-CN" sz="3600" b="1" dirty="0">
              <a:solidFill>
                <a:srgbClr val="FF00FF"/>
              </a:solidFill>
              <a:latin typeface="宋体" panose="02010600030101010101" pitchFamily="2" charset="-122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（原文见教材第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14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页）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8916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750" y="1393825"/>
            <a:ext cx="2095500" cy="28209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TextBox 3"/>
          <p:cNvSpPr txBox="1"/>
          <p:nvPr/>
        </p:nvSpPr>
        <p:spPr>
          <a:xfrm>
            <a:off x="2286000" y="1071563"/>
            <a:ext cx="4711700" cy="7699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400" b="1" dirty="0">
                <a:latin typeface="Arial" panose="020B0604020202020204" pitchFamily="34" charset="0"/>
              </a:rPr>
              <a:t>识字练习到此结束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pic>
        <p:nvPicPr>
          <p:cNvPr id="33795" name="图片 4" descr="6.3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00313" y="1982788"/>
            <a:ext cx="4189412" cy="27590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62" name="图片 4" descr="6.3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27250" y="1139825"/>
            <a:ext cx="4189413" cy="36798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TextBox 6"/>
          <p:cNvSpPr txBox="1"/>
          <p:nvPr/>
        </p:nvSpPr>
        <p:spPr>
          <a:xfrm>
            <a:off x="673100" y="1893888"/>
            <a:ext cx="1301750" cy="14462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8800" b="1" dirty="0">
                <a:latin typeface="楷体_GB2312" pitchFamily="49" charset="-122"/>
                <a:ea typeface="楷体_GB2312" pitchFamily="49" charset="-122"/>
              </a:rPr>
              <a:t>登</a:t>
            </a:r>
            <a:endParaRPr lang="zh-CN" altLang="en-US" sz="8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5638" y="1379538"/>
            <a:ext cx="1319213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dēn</a:t>
            </a:r>
            <a:r>
              <a:rPr kumimoji="0" lang="en-US" altLang="zh-CN" sz="4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ɡ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矩形 9"/>
          <p:cNvSpPr/>
          <p:nvPr/>
        </p:nvSpPr>
        <p:spPr>
          <a:xfrm>
            <a:off x="2665413" y="3749675"/>
            <a:ext cx="1014412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登山</a:t>
            </a:r>
            <a:endParaRPr lang="zh-CN" altLang="en-US" sz="32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7413" name="TextBox 6"/>
          <p:cNvSpPr txBox="1"/>
          <p:nvPr/>
        </p:nvSpPr>
        <p:spPr>
          <a:xfrm>
            <a:off x="4816475" y="1928813"/>
            <a:ext cx="1300163" cy="14462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8800" b="1" dirty="0">
                <a:latin typeface="楷体_GB2312" pitchFamily="49" charset="-122"/>
                <a:ea typeface="楷体_GB2312" pitchFamily="49" charset="-122"/>
              </a:rPr>
              <a:t>鞋</a:t>
            </a:r>
            <a:endParaRPr lang="zh-CN" altLang="en-US" sz="8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948238" y="1379538"/>
            <a:ext cx="1036638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xié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5" name="矩形 9"/>
          <p:cNvSpPr/>
          <p:nvPr/>
        </p:nvSpPr>
        <p:spPr>
          <a:xfrm>
            <a:off x="7058025" y="3457575"/>
            <a:ext cx="14763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鞋子</a:t>
            </a:r>
            <a:endParaRPr lang="zh-CN" altLang="en-US" sz="32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51100" y="1182688"/>
            <a:ext cx="1757363" cy="2387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6638" y="1711325"/>
            <a:ext cx="2549525" cy="18113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TextBox 6"/>
          <p:cNvSpPr txBox="1"/>
          <p:nvPr/>
        </p:nvSpPr>
        <p:spPr>
          <a:xfrm>
            <a:off x="631825" y="1998663"/>
            <a:ext cx="1301750" cy="14462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8800" b="1" dirty="0">
                <a:latin typeface="楷体_GB2312" pitchFamily="49" charset="-122"/>
                <a:ea typeface="楷体_GB2312" pitchFamily="49" charset="-122"/>
              </a:rPr>
              <a:t>裤</a:t>
            </a:r>
            <a:endParaRPr lang="zh-CN" altLang="en-US" sz="8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95350" y="1370013"/>
            <a:ext cx="752475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kù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1" name="矩形 9"/>
          <p:cNvSpPr/>
          <p:nvPr/>
        </p:nvSpPr>
        <p:spPr>
          <a:xfrm>
            <a:off x="2870200" y="3568700"/>
            <a:ext cx="143986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裤子</a:t>
            </a:r>
            <a:endParaRPr lang="zh-CN" altLang="en-US" sz="32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8437" name="TextBox 6"/>
          <p:cNvSpPr txBox="1"/>
          <p:nvPr/>
        </p:nvSpPr>
        <p:spPr>
          <a:xfrm>
            <a:off x="4816475" y="1928813"/>
            <a:ext cx="1300163" cy="14462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8800" b="1" dirty="0">
                <a:latin typeface="楷体_GB2312" pitchFamily="49" charset="-122"/>
                <a:ea typeface="楷体_GB2312" pitchFamily="49" charset="-122"/>
              </a:rPr>
              <a:t>图</a:t>
            </a:r>
            <a:endParaRPr lang="zh-CN" altLang="en-US" sz="8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011738" y="1370013"/>
            <a:ext cx="752475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tú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5" name="矩形 9"/>
          <p:cNvSpPr/>
          <p:nvPr/>
        </p:nvSpPr>
        <p:spPr>
          <a:xfrm>
            <a:off x="7077075" y="3568700"/>
            <a:ext cx="14763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地图</a:t>
            </a:r>
            <a:endParaRPr lang="zh-CN" altLang="en-US" sz="32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44725" y="1370013"/>
            <a:ext cx="2219325" cy="2219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0775" y="1446213"/>
            <a:ext cx="2451100" cy="19288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TextBox 6"/>
          <p:cNvSpPr txBox="1"/>
          <p:nvPr/>
        </p:nvSpPr>
        <p:spPr>
          <a:xfrm>
            <a:off x="1557338" y="1755775"/>
            <a:ext cx="1301750" cy="14462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8800" b="1" dirty="0">
                <a:latin typeface="楷体_GB2312" pitchFamily="49" charset="-122"/>
                <a:ea typeface="楷体_GB2312" pitchFamily="49" charset="-122"/>
              </a:rPr>
              <a:t>壶</a:t>
            </a:r>
            <a:endParaRPr lang="zh-CN" altLang="en-US" sz="8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806575" y="1236663"/>
            <a:ext cx="752475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hú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1" name="矩形 9"/>
          <p:cNvSpPr/>
          <p:nvPr/>
        </p:nvSpPr>
        <p:spPr>
          <a:xfrm>
            <a:off x="4959350" y="3230563"/>
            <a:ext cx="165576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茶壶</a:t>
            </a:r>
            <a:endParaRPr lang="zh-CN" altLang="en-US" sz="32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36963" y="1449388"/>
            <a:ext cx="3508375" cy="1752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TextBox 6"/>
          <p:cNvSpPr txBox="1"/>
          <p:nvPr/>
        </p:nvSpPr>
        <p:spPr>
          <a:xfrm>
            <a:off x="1425575" y="2000250"/>
            <a:ext cx="1301750" cy="14462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8800" b="1" dirty="0">
                <a:latin typeface="楷体_GB2312" pitchFamily="49" charset="-122"/>
                <a:ea typeface="楷体_GB2312" pitchFamily="49" charset="-122"/>
              </a:rPr>
              <a:t>帐</a:t>
            </a:r>
            <a:endParaRPr lang="zh-CN" altLang="en-US" sz="8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276350" y="1384300"/>
            <a:ext cx="1601788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zhànɡ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1" name="矩形 9"/>
          <p:cNvSpPr/>
          <p:nvPr/>
        </p:nvSpPr>
        <p:spPr>
          <a:xfrm>
            <a:off x="3870325" y="3671888"/>
            <a:ext cx="104616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帐篷</a:t>
            </a:r>
            <a:endParaRPr lang="zh-CN" altLang="en-US" sz="32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0485" name="TextBox 6"/>
          <p:cNvSpPr txBox="1"/>
          <p:nvPr/>
        </p:nvSpPr>
        <p:spPr>
          <a:xfrm>
            <a:off x="5745163" y="2000250"/>
            <a:ext cx="1300162" cy="14462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8800" b="1" dirty="0">
                <a:latin typeface="楷体_GB2312" pitchFamily="49" charset="-122"/>
                <a:ea typeface="楷体_GB2312" pitchFamily="49" charset="-122"/>
              </a:rPr>
              <a:t>篷</a:t>
            </a:r>
            <a:endParaRPr lang="zh-CN" altLang="en-US" sz="8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778500" y="1385888"/>
            <a:ext cx="1319213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pénɡ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84525" y="1403350"/>
            <a:ext cx="2281238" cy="22812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TextBox 6"/>
          <p:cNvSpPr txBox="1"/>
          <p:nvPr/>
        </p:nvSpPr>
        <p:spPr>
          <a:xfrm>
            <a:off x="1160463" y="2000250"/>
            <a:ext cx="1301750" cy="14462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8800" b="1" dirty="0">
                <a:latin typeface="楷体_GB2312" pitchFamily="49" charset="-122"/>
                <a:ea typeface="楷体_GB2312" pitchFamily="49" charset="-122"/>
              </a:rPr>
              <a:t>指</a:t>
            </a:r>
            <a:endParaRPr lang="zh-CN" altLang="en-US" sz="8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423988" y="1371600"/>
            <a:ext cx="1036638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zhǐ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1" name="矩形 9"/>
          <p:cNvSpPr/>
          <p:nvPr/>
        </p:nvSpPr>
        <p:spPr>
          <a:xfrm>
            <a:off x="3605213" y="3684588"/>
            <a:ext cx="1439862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指南针</a:t>
            </a:r>
            <a:endParaRPr lang="zh-CN" altLang="en-US" sz="32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1509" name="TextBox 6"/>
          <p:cNvSpPr txBox="1"/>
          <p:nvPr/>
        </p:nvSpPr>
        <p:spPr>
          <a:xfrm>
            <a:off x="5745163" y="2000250"/>
            <a:ext cx="1300162" cy="14462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8800" b="1" dirty="0">
                <a:latin typeface="楷体_GB2312" pitchFamily="49" charset="-122"/>
                <a:ea typeface="楷体_GB2312" pitchFamily="49" charset="-122"/>
              </a:rPr>
              <a:t>针</a:t>
            </a:r>
            <a:endParaRPr lang="zh-CN" altLang="en-US" sz="8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795963" y="1444625"/>
            <a:ext cx="1319213" cy="7683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zhēn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76563" y="1223963"/>
            <a:ext cx="2552700" cy="24606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矩形 4"/>
          <p:cNvSpPr/>
          <p:nvPr/>
        </p:nvSpPr>
        <p:spPr>
          <a:xfrm>
            <a:off x="428625" y="771525"/>
            <a:ext cx="8085138" cy="1533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zh-CN" altLang="en-US" sz="36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去野外观察大自然，你还会准备什么？和同学说一说。</a:t>
            </a:r>
            <a:endParaRPr lang="zh-CN" altLang="en-US" sz="36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28738" y="2641600"/>
            <a:ext cx="6616700" cy="812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雨衣   望远镜   背包</a:t>
            </a:r>
            <a:r>
              <a:rPr lang="en-US" altLang="zh-CN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……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宋-黑-T-A">
      <a:majorFont>
        <a:latin typeface="Times New Roman"/>
        <a:ea typeface="黑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853</Words>
  <Application>WPS 演示</Application>
  <PresentationFormat/>
  <Paragraphs>230</Paragraphs>
  <Slides>39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51" baseType="lpstr">
      <vt:lpstr>Arial</vt:lpstr>
      <vt:lpstr>宋体</vt:lpstr>
      <vt:lpstr>Wingdings</vt:lpstr>
      <vt:lpstr>Times New Roman</vt:lpstr>
      <vt:lpstr>黑体</vt:lpstr>
      <vt:lpstr>Calibri</vt:lpstr>
      <vt:lpstr>楷体_GB2312</vt:lpstr>
      <vt:lpstr>楷体</vt:lpstr>
      <vt:lpstr>新宋体</vt:lpstr>
      <vt:lpstr>微软雅黑</vt:lpstr>
      <vt:lpstr>Arial Unicode MS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【课件站www.kjzhan.com】~中小学ppt课件、试卷练习、教案、主题班会、工作计划、总结ppt免费下载站~【课件站www.kjzhan.com】~中小学ppt课件、试卷练习、教案、主题班会、工作计划、总结ppt免费下载站~【课件站www.kjzhan.com】~中小学ppt课件、试卷练习、教案、主题班会、工作计划、总结ppt免费下载站~【课件站www.kjzhan.com】~中小学ppt课件、试卷练习、教案、主题班会、工作计划、总结ppt免费下载站~【课件站www.kjzha</dc:title>
  <dc:creator>【课件站www.kjzhan.com】~中小学ppt课件、试卷练习、教案、主题班会、工作计划、总结ppt免费下载站~【课件站www.kjzhan.com】~中小学ppt课件、试卷练习、教案、主题班会、工作计划、总结ppt免费下载站~【课件站www.kjzhan.com】~中小学ppt课件、试卷练习、教案、主题班会、工作计划、总结ppt免费下载站~【课件站www.kjzhan.com】~中小学ppt课件、试卷练习、教案、主题班会、工作计划、总结ppt免费下载站~【课件站www.kjzha;User</dc:creator>
  <cp:keywords>【课件站www.kjzhan.com】~中小学ppt课件、试卷练习、教案、主题班会、工作计划、总结ppt免费下载站~【课件站www.kjzhan.com】~中小学ppt课件、试卷练习、教案、主题班会、工作计划、总结ppt免费下载站~【课件站www.kjzhan.com】~中小学ppt课件、试卷练习、教案、主题班会、工作计划、总结ppt免费下载站~【课件站www.kjzhan.com】~中小学ppt课件、试卷练习、教案、主题班会、工作计划、总结ppt免费下载站~【课件站www.kjzha; 状元成才路</cp:keywords>
  <dc:description>【课件站www.kjzhan.com】~中小学ppt课件、试卷练习、教案、主题班会、工作计划、总结ppt免费下载站~【课件站www.kjzhan.com】~中小学ppt课件、试卷练习、教案、主题班会、工作计划、总结ppt免费下载站~【课件站www.kjzhan.com】~中小学ppt课件、试卷练习、教案、主题班会、工作计划、总结ppt免费下载站~【课件站www.kjzhan.com】~中小学ppt课件、试卷练习、教案、主题班会、工作计划、总结ppt免费下载站~【课件站www.kjzha</dc:description>
  <dc:subject>【课件站www.kjzhan.com】~中小学ppt课件、试卷练习、教案、主题班会、工作计划、总结ppt免费下载站~【课件站www.kjzhan.com】~中小学ppt课件、试卷练习、教案、主题班会、工作计划、总结ppt免费下载站~【课件站www.kjzhan.com】~中小学ppt课件、试卷练习、教案、主题班会、工作计划、总结ppt免费下载站~【课件站www.kjzhan.com】~中小学ppt课件、试卷练习、教案、主题班会、工作计划、总结ppt免费下载站~【课件站www.kjzha</dc:subject>
  <cp:lastModifiedBy>万润仪器贸易公司</cp:lastModifiedBy>
  <cp:revision>269</cp:revision>
  <dcterms:created xsi:type="dcterms:W3CDTF">2016-01-14T07:05:12Z</dcterms:created>
  <dcterms:modified xsi:type="dcterms:W3CDTF">2018-09-02T10:02:59Z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内容">
    <vt:lpwstr>状元成才路</vt:lpwstr>
  </property>
  <property fmtid="{D5CDD505-2E9C-101B-9397-08002B2CF9AE}" pid="3" name="KSOProductBuildVer">
    <vt:lpwstr>2052-10.1.0.7520</vt:lpwstr>
  </property>
</Properties>
</file>